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4.pdf" ContentType="application/pdf"/>
  <Override PartName="/ppt/media/image26.pdf" ContentType="application/pdf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256" r:id="rId3"/>
    <p:sldId id="572" r:id="rId4"/>
    <p:sldId id="695" r:id="rId6"/>
    <p:sldId id="703" r:id="rId7"/>
    <p:sldId id="574" r:id="rId8"/>
    <p:sldId id="679" r:id="rId9"/>
    <p:sldId id="694" r:id="rId10"/>
    <p:sldId id="578" r:id="rId11"/>
    <p:sldId id="697" r:id="rId12"/>
    <p:sldId id="696" r:id="rId13"/>
    <p:sldId id="728" r:id="rId14"/>
    <p:sldId id="729" r:id="rId15"/>
    <p:sldId id="730" r:id="rId16"/>
    <p:sldId id="580" r:id="rId17"/>
    <p:sldId id="698" r:id="rId18"/>
    <p:sldId id="700" r:id="rId19"/>
    <p:sldId id="701" r:id="rId20"/>
    <p:sldId id="702" r:id="rId21"/>
    <p:sldId id="645" r:id="rId22"/>
    <p:sldId id="738" r:id="rId23"/>
    <p:sldId id="731" r:id="rId24"/>
    <p:sldId id="736" r:id="rId25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8955" autoAdjust="0"/>
  </p:normalViewPr>
  <p:slideViewPr>
    <p:cSldViewPr snapToObjects="1">
      <p:cViewPr varScale="1">
        <p:scale>
          <a:sx n="70" d="100"/>
          <a:sy n="70" d="100"/>
        </p:scale>
        <p:origin x="11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3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D14A-54E2-AB4D-B2A1-21D271AB945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5070E-A507-0F46-852B-26386A15743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515A97B4-01BE-5E47-A75E-7FB8900C587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66D9F0A0-48B4-9F45-8BB0-14733BB018E2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F66E812B-6090-224E-8B5A-CE4C32C0FAC8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630A45E2-C386-7B43-A59A-5E56AFCEED0D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3B4A2CCD-FD89-264D-83F8-3F06DA5BD1DB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E4562807-4720-3747-91AC-81938F65B005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B6DB6005-A9BA-5940-9438-B1B464EA2E38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32466D10-3545-2944-8651-7ACB10B83756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24.pd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1" Type="http://schemas.openxmlformats.org/officeDocument/2006/relationships/image" Target="../media/image26.pd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9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video" Target="NUL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5.xml"/><Relationship Id="rId7" Type="http://schemas.openxmlformats.org/officeDocument/2006/relationships/image" Target="../media/image21.jpe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35350"/>
            <a:ext cx="7772400" cy="108585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Lesson  8</a:t>
            </a:r>
            <a:br>
              <a:rPr lang="en-US" sz="3600" dirty="0" smtClean="0"/>
            </a:br>
            <a:r>
              <a:rPr lang="en-US" sz="3600" dirty="0" smtClean="0"/>
              <a:t>Taxonomy II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30400"/>
            <a:ext cx="6400800" cy="7620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Shanghai Ocean University</a:t>
            </a:r>
            <a:endParaRPr lang="en-US" sz="2000" dirty="0" smtClean="0"/>
          </a:p>
          <a:p>
            <a:r>
              <a:rPr lang="en-US" altLang="zh-CN" sz="2000" dirty="0" smtClean="0"/>
              <a:t>Fall, 2022</a:t>
            </a:r>
            <a:endParaRPr lang="en-US" sz="2000" dirty="0"/>
          </a:p>
        </p:txBody>
      </p:sp>
      <p:sp>
        <p:nvSpPr>
          <p:cNvPr id="4" name="Title 1"/>
          <p:cNvSpPr txBox="1"/>
          <p:nvPr/>
        </p:nvSpPr>
        <p:spPr>
          <a:xfrm>
            <a:off x="685800" y="863601"/>
            <a:ext cx="77724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Ichthyology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5207000"/>
            <a:ext cx="1816100" cy="73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207000"/>
            <a:ext cx="1828800" cy="73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00" y="5207000"/>
            <a:ext cx="1816100" cy="73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Comic Sans MS" panose="030F0702030302020204" pitchFamily="-109" charset="0"/>
              </a:rPr>
              <a:t>Teleost Phylogeny</a:t>
            </a:r>
            <a:endParaRPr lang="en-US" sz="2800" b="1">
              <a:latin typeface="Comic Sans MS" panose="030F0702030302020204" pitchFamily="-109" charset="0"/>
            </a:endParaRPr>
          </a:p>
          <a:p>
            <a:pPr>
              <a:buFont typeface="Century Gothic" panose="020B0502020202020204" pitchFamily="-109" charset="0"/>
              <a:buAutoNum type="arabicPeriod"/>
            </a:pPr>
            <a:endParaRPr lang="en-US" sz="2800" b="1">
              <a:latin typeface="Comic Sans MS" panose="030F0702030302020204" pitchFamily="-109" charset="0"/>
            </a:endParaRPr>
          </a:p>
          <a:p>
            <a:r>
              <a:rPr lang="en-US" sz="2800" b="1">
                <a:latin typeface="Comic Sans MS" panose="030F0702030302020204" pitchFamily="-109" charset="0"/>
              </a:rPr>
              <a:t>	</a:t>
            </a:r>
            <a:endParaRPr lang="en-US" sz="2800" b="1">
              <a:latin typeface="Comic Sans MS" panose="030F0702030302020204" pitchFamily="-109" charset="0"/>
            </a:endParaRPr>
          </a:p>
        </p:txBody>
      </p:sp>
      <p:pic>
        <p:nvPicPr>
          <p:cNvPr id="4" name="Picture 3" descr="Betancur-Figure-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480" y="-3200400"/>
            <a:ext cx="7847120" cy="9982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57600" y="685800"/>
            <a:ext cx="2971800" cy="1371600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2590800"/>
            <a:ext cx="2819400" cy="1066800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5-15 at 8.13.33 AM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7750" y="717550"/>
            <a:ext cx="7048500" cy="5422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1.pdf"/>
          <p:cNvPicPr>
            <a:picLocks noChangeAspect="1"/>
          </p:cNvPicPr>
          <p:nvPr/>
        </p:nvPicPr>
        <mc:AlternateContent xmlns:mc="http://schemas.openxmlformats.org/markup-compatibility/2006">
          <mc:Choice xmlns:mv="urn:schemas-microsoft-com:mac:vml" xmlns:ma="http://schemas.microsoft.com/office/mac/drawingml/2008/main" Requires="ma">
            <p:blipFill>
              <a:blip r:embed="rId1"/>
              <a:stretch>
                <a:fillRect/>
              </a:stretch>
            </p:blipFill>
          </mc:Choice>
          <mc:Fallback>
            <p:blipFill>
              <a:blip r:embed="rId2"/>
              <a:stretch>
                <a:fillRect/>
              </a:stretch>
            </p:blipFill>
          </mc:Fallback>
        </mc:AlternateContent>
        <p:spPr>
          <a:xfrm>
            <a:off x="1922462" y="0"/>
            <a:ext cx="5299076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2.pdf"/>
          <p:cNvPicPr>
            <a:picLocks noChangeAspect="1"/>
          </p:cNvPicPr>
          <p:nvPr/>
        </p:nvPicPr>
        <mc:AlternateContent xmlns:mc="http://schemas.openxmlformats.org/markup-compatibility/2006">
          <mc:Choice xmlns:mv="urn:schemas-microsoft-com:mac:vml" xmlns:ma="http://schemas.microsoft.com/office/mac/drawingml/2008/main" Requires="ma">
            <p:blipFill>
              <a:blip r:embed="rId1"/>
              <a:stretch>
                <a:fillRect/>
              </a:stretch>
            </p:blipFill>
          </mc:Choice>
          <mc:Fallback>
            <p:blipFill>
              <a:blip r:embed="rId2"/>
              <a:stretch>
                <a:fillRect/>
              </a:stretch>
            </p:blipFill>
          </mc:Fallback>
        </mc:AlternateContent>
        <p:spPr>
          <a:xfrm>
            <a:off x="1617662" y="-2895600"/>
            <a:ext cx="5697538" cy="89114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7338"/>
            <a:ext cx="9144000" cy="3600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latin typeface="Comic Sans MS" panose="030F0702030302020204" pitchFamily="-109" charset="0"/>
              </a:rPr>
              <a:t>Paracanthopterygii</a:t>
            </a:r>
            <a:endParaRPr lang="en-US" sz="1200" b="1" dirty="0">
              <a:latin typeface="Comic Sans MS" panose="030F0702030302020204" pitchFamily="-109" charset="0"/>
            </a:endParaRPr>
          </a:p>
          <a:p>
            <a:r>
              <a:rPr lang="en-US" sz="2800" b="1" dirty="0">
                <a:latin typeface="Comic Sans MS" panose="030F0702030302020204" pitchFamily="-109" charset="0"/>
              </a:rPr>
              <a:t>	</a:t>
            </a:r>
            <a:endParaRPr lang="en-US" sz="2800" b="1" dirty="0">
              <a:latin typeface="Comic Sans MS" panose="030F0702030302020204" pitchFamily="-109" charset="0"/>
            </a:endParaRPr>
          </a:p>
          <a:p>
            <a:r>
              <a:rPr lang="en-US" sz="2800" b="1" dirty="0">
                <a:latin typeface="Comic Sans MS" panose="030F0702030302020204" pitchFamily="-109" charset="0"/>
              </a:rPr>
              <a:t>	</a:t>
            </a:r>
            <a:r>
              <a:rPr lang="en-US" sz="2800" dirty="0">
                <a:latin typeface="Comic Sans MS" panose="030F0702030302020204" pitchFamily="-109" charset="0"/>
              </a:rPr>
              <a:t>Spines on dorsal, anal, and pelvic fins</a:t>
            </a:r>
            <a:endParaRPr lang="en-US" sz="2800" dirty="0">
              <a:latin typeface="Comic Sans MS" panose="030F0702030302020204" pitchFamily="-109" charset="0"/>
            </a:endParaRPr>
          </a:p>
          <a:p>
            <a:endParaRPr lang="en-US" sz="2800" dirty="0">
              <a:latin typeface="Comic Sans MS" panose="030F0702030302020204" pitchFamily="-109" charset="0"/>
            </a:endParaRPr>
          </a:p>
          <a:p>
            <a:r>
              <a:rPr lang="en-US" sz="2800" dirty="0">
                <a:latin typeface="Comic Sans MS" panose="030F0702030302020204" pitchFamily="-109" charset="0"/>
              </a:rPr>
              <a:t>	Pelvic fins anterior on the body (below pectorals)</a:t>
            </a:r>
            <a:endParaRPr lang="en-US" sz="2800" dirty="0">
              <a:latin typeface="Comic Sans MS" panose="030F0702030302020204" pitchFamily="-109" charset="0"/>
            </a:endParaRPr>
          </a:p>
          <a:p>
            <a:endParaRPr lang="en-US" sz="2800" dirty="0">
              <a:latin typeface="Comic Sans MS" panose="030F0702030302020204" pitchFamily="-109" charset="0"/>
            </a:endParaRPr>
          </a:p>
          <a:p>
            <a:r>
              <a:rPr lang="en-US" sz="2800" dirty="0">
                <a:latin typeface="Comic Sans MS" panose="030F0702030302020204" pitchFamily="-109" charset="0"/>
              </a:rPr>
              <a:t>	Protractile </a:t>
            </a:r>
            <a:r>
              <a:rPr lang="en-US" sz="2800" dirty="0" err="1">
                <a:latin typeface="Comic Sans MS" panose="030F0702030302020204" pitchFamily="-109" charset="0"/>
              </a:rPr>
              <a:t>premaxilla</a:t>
            </a:r>
            <a:r>
              <a:rPr lang="en-US" sz="2800" dirty="0">
                <a:latin typeface="Comic Sans MS" panose="030F0702030302020204" pitchFamily="-109" charset="0"/>
              </a:rPr>
              <a:t> </a:t>
            </a:r>
            <a:endParaRPr lang="en-US" sz="2800" dirty="0">
              <a:latin typeface="Comic Sans MS" panose="030F0702030302020204" pitchFamily="-109" charset="0"/>
            </a:endParaRPr>
          </a:p>
          <a:p>
            <a:r>
              <a:rPr lang="en-US" sz="2800" dirty="0">
                <a:latin typeface="Comic Sans MS" panose="030F0702030302020204" pitchFamily="-109" charset="0"/>
              </a:rPr>
              <a:t>		-enables different feeding modes</a:t>
            </a:r>
            <a:endParaRPr lang="en-US" sz="2800" dirty="0">
              <a:latin typeface="Comic Sans MS" panose="030F0702030302020204" pitchFamily="-109" charset="0"/>
            </a:endParaRPr>
          </a:p>
        </p:txBody>
      </p:sp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0" y="4191000"/>
            <a:ext cx="7315200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259205" indent="-514350">
              <a:buFont typeface="Century Gothic" panose="020B0502020202020204" pitchFamily="-109" charset="0"/>
              <a:buAutoNum type="arabicPeriod"/>
            </a:pPr>
            <a:r>
              <a:rPr lang="en-US">
                <a:latin typeface="Comic Sans MS" panose="030F0702030302020204" pitchFamily="-109" charset="0"/>
              </a:rPr>
              <a:t>Percopsidae (troutperches)</a:t>
            </a:r>
            <a:endParaRPr lang="en-US">
              <a:latin typeface="Comic Sans MS" panose="030F0702030302020204" pitchFamily="-109" charset="0"/>
            </a:endParaRPr>
          </a:p>
          <a:p>
            <a:pPr marL="1259205" indent="-514350">
              <a:buFont typeface="Century Gothic" panose="020B0502020202020204" pitchFamily="-109" charset="0"/>
              <a:buAutoNum type="arabicPeriod"/>
            </a:pPr>
            <a:r>
              <a:rPr lang="en-US">
                <a:latin typeface="Comic Sans MS" panose="030F0702030302020204" pitchFamily="-109" charset="0"/>
              </a:rPr>
              <a:t>Aphredoderidae (pirate perch)</a:t>
            </a:r>
            <a:endParaRPr lang="en-US">
              <a:latin typeface="Comic Sans MS" panose="030F0702030302020204" pitchFamily="-109" charset="0"/>
            </a:endParaRPr>
          </a:p>
          <a:p>
            <a:pPr marL="1259205" indent="-514350">
              <a:buFont typeface="Century Gothic" panose="020B0502020202020204" pitchFamily="-109" charset="0"/>
              <a:buAutoNum type="arabicPeriod"/>
            </a:pPr>
            <a:r>
              <a:rPr lang="en-US">
                <a:latin typeface="Comic Sans MS" panose="030F0702030302020204" pitchFamily="-109" charset="0"/>
              </a:rPr>
              <a:t>Gadidae (cods)</a:t>
            </a:r>
            <a:endParaRPr lang="en-US">
              <a:latin typeface="Comic Sans MS" panose="030F0702030302020204" pitchFamily="-109" charset="0"/>
            </a:endParaRPr>
          </a:p>
          <a:p>
            <a:pPr marL="1259205" indent="-514350">
              <a:buFont typeface="Century Gothic" panose="020B0502020202020204" pitchFamily="-109" charset="0"/>
              <a:buAutoNum type="arabicPeriod"/>
            </a:pPr>
            <a:r>
              <a:rPr lang="en-US">
                <a:latin typeface="Comic Sans MS" panose="030F0702030302020204" pitchFamily="-109" charset="0"/>
              </a:rPr>
              <a:t>Antennariidae (frogfishes)</a:t>
            </a:r>
            <a:endParaRPr lang="en-US">
              <a:latin typeface="Comic Sans MS" panose="030F0702030302020204" pitchFamily="-109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5256212"/>
            <a:ext cx="3810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Paracanthopterygii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The </a:t>
            </a:r>
            <a:r>
              <a:rPr lang="en-US" sz="2200" dirty="0" err="1" smtClean="0"/>
              <a:t>superorder</a:t>
            </a:r>
            <a:r>
              <a:rPr lang="en-US" sz="2200" dirty="0" smtClean="0"/>
              <a:t> consists of freshwater </a:t>
            </a:r>
            <a:r>
              <a:rPr lang="en-US" sz="2200" dirty="0" err="1" smtClean="0"/>
              <a:t>cavefishes</a:t>
            </a:r>
            <a:r>
              <a:rPr lang="en-US" sz="2200" dirty="0" smtClean="0"/>
              <a:t> and trout-perches, but mostly of marine, benthic, nocturnal fishes, including very </a:t>
            </a:r>
            <a:r>
              <a:rPr lang="en-US" sz="2200" dirty="0" err="1" smtClean="0"/>
              <a:t>deepsea</a:t>
            </a:r>
            <a:r>
              <a:rPr lang="en-US" sz="2200" dirty="0" smtClean="0"/>
              <a:t> </a:t>
            </a:r>
            <a:r>
              <a:rPr lang="en-US" sz="2200" dirty="0" err="1" smtClean="0"/>
              <a:t>ophidiiforms</a:t>
            </a:r>
            <a:r>
              <a:rPr lang="en-US" sz="2200" dirty="0" smtClean="0"/>
              <a:t>, commercially important cods, acoustically active toadfishes, anatomically specialized batfishes and </a:t>
            </a:r>
            <a:r>
              <a:rPr lang="en-US" sz="2200" dirty="0" err="1" smtClean="0"/>
              <a:t>handfishes</a:t>
            </a:r>
            <a:r>
              <a:rPr lang="en-US" sz="2200" dirty="0" smtClean="0"/>
              <a:t>. </a:t>
            </a:r>
            <a:endParaRPr lang="en-US" sz="2200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7338"/>
            <a:ext cx="9144000" cy="2616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Comic Sans MS" panose="030F0702030302020204" pitchFamily="-109" charset="0"/>
              </a:rPr>
              <a:t>Family Percopsidae - troutperches</a:t>
            </a:r>
            <a:endParaRPr lang="en-US" sz="1200" b="1">
              <a:latin typeface="Comic Sans MS" panose="030F0702030302020204" pitchFamily="-109" charset="0"/>
            </a:endParaRPr>
          </a:p>
          <a:p>
            <a:r>
              <a:rPr lang="en-US" sz="2000" b="1">
                <a:latin typeface="Comic Sans MS" panose="030F0702030302020204" pitchFamily="-109" charset="0"/>
              </a:rPr>
              <a:t>	</a:t>
            </a:r>
            <a:endParaRPr lang="en-US" sz="1600" b="1">
              <a:latin typeface="Comic Sans MS" panose="030F0702030302020204" pitchFamily="-109" charset="0"/>
            </a:endParaRPr>
          </a:p>
          <a:p>
            <a:r>
              <a:rPr lang="en-US" sz="2800" b="1">
                <a:latin typeface="Comic Sans MS" panose="030F0702030302020204" pitchFamily="-109" charset="0"/>
              </a:rPr>
              <a:t>	Only two species; one native to Wisconsin</a:t>
            </a:r>
            <a:endParaRPr lang="en-US" sz="2800" b="1">
              <a:latin typeface="Comic Sans MS" panose="030F0702030302020204" pitchFamily="-109" charset="0"/>
            </a:endParaRPr>
          </a:p>
          <a:p>
            <a:r>
              <a:rPr lang="en-US" sz="2800" b="1">
                <a:latin typeface="Comic Sans MS" panose="030F0702030302020204" pitchFamily="-109" charset="0"/>
              </a:rPr>
              <a:t>		</a:t>
            </a:r>
            <a:endParaRPr lang="en-US" sz="2800" b="1">
              <a:latin typeface="Comic Sans MS" panose="030F0702030302020204" pitchFamily="-109" charset="0"/>
            </a:endParaRPr>
          </a:p>
          <a:p>
            <a:endParaRPr lang="en-US" sz="2800" b="1">
              <a:latin typeface="Comic Sans MS" panose="030F0702030302020204" pitchFamily="-109" charset="0"/>
            </a:endParaRPr>
          </a:p>
          <a:p>
            <a:r>
              <a:rPr lang="en-US" sz="2800" b="1">
                <a:latin typeface="Comic Sans MS" panose="030F0702030302020204" pitchFamily="-109" charset="0"/>
              </a:rPr>
              <a:t>	</a:t>
            </a:r>
            <a:endParaRPr lang="en-US" sz="2800" b="1">
              <a:latin typeface="Comic Sans MS" panose="030F0702030302020204" pitchFamily="-109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69938" y="1752600"/>
            <a:ext cx="2667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2819400"/>
            <a:ext cx="2751138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800" i="1">
                <a:latin typeface="Comic Sans MS" panose="030F0702030302020204" pitchFamily="-109" charset="0"/>
              </a:rPr>
              <a:t>Percopsis omiscomaycus</a:t>
            </a:r>
            <a:endParaRPr lang="en-US" sz="1800" i="1">
              <a:latin typeface="Comic Sans MS" panose="030F0702030302020204" pitchFamily="-109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62400" y="1676400"/>
            <a:ext cx="4114800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>
                <a:latin typeface="Comic Sans MS" panose="030F0702030302020204" pitchFamily="-109" charset="0"/>
              </a:rPr>
              <a:t>Why “troutperch”?</a:t>
            </a:r>
            <a:endParaRPr lang="en-US">
              <a:latin typeface="Comic Sans MS" panose="030F0702030302020204" pitchFamily="-109" charset="0"/>
            </a:endParaRPr>
          </a:p>
          <a:p>
            <a:endParaRPr lang="en-US" sz="2000">
              <a:latin typeface="Comic Sans MS" panose="030F0702030302020204" pitchFamily="-109" charset="0"/>
            </a:endParaRPr>
          </a:p>
          <a:p>
            <a:r>
              <a:rPr lang="en-US" sz="2000">
                <a:latin typeface="Comic Sans MS" panose="030F0702030302020204" pitchFamily="-109" charset="0"/>
              </a:rPr>
              <a:t>Looks like a cross between a trout and a perch.</a:t>
            </a:r>
            <a:endParaRPr lang="en-US" sz="2000">
              <a:latin typeface="Comic Sans MS" panose="030F0702030302020204" pitchFamily="-109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962400"/>
            <a:ext cx="2286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29000" y="3581400"/>
            <a:ext cx="5257800" cy="1692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>
                <a:latin typeface="Comic Sans MS" panose="030F0702030302020204" pitchFamily="-109" charset="0"/>
              </a:rPr>
              <a:t>Other is the sand roller,</a:t>
            </a:r>
            <a:endParaRPr lang="en-US">
              <a:latin typeface="Comic Sans MS" panose="030F0702030302020204" pitchFamily="-109" charset="0"/>
            </a:endParaRPr>
          </a:p>
          <a:p>
            <a:r>
              <a:rPr lang="en-US" sz="2000" i="1">
                <a:latin typeface="Comic Sans MS" panose="030F0702030302020204" pitchFamily="-109" charset="0"/>
              </a:rPr>
              <a:t>Percopsis transmontana</a:t>
            </a:r>
            <a:endParaRPr lang="en-US" sz="2000" i="1">
              <a:latin typeface="Comic Sans MS" panose="030F0702030302020204" pitchFamily="-109" charset="0"/>
            </a:endParaRPr>
          </a:p>
          <a:p>
            <a:endParaRPr lang="en-US" sz="2000">
              <a:latin typeface="Comic Sans MS" panose="030F0702030302020204" pitchFamily="-109" charset="0"/>
            </a:endParaRPr>
          </a:p>
          <a:p>
            <a:r>
              <a:rPr lang="en-US" sz="2000">
                <a:latin typeface="Comic Sans MS" panose="030F0702030302020204" pitchFamily="-109" charset="0"/>
              </a:rPr>
              <a:t>Native to Columbia River drainage in Pacific Northwest</a:t>
            </a:r>
            <a:endParaRPr lang="en-US" sz="2000">
              <a:latin typeface="Comic Sans MS" panose="030F0702030302020204" pitchFamily="-109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600" y="5029200"/>
            <a:ext cx="272256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800" i="1">
                <a:latin typeface="Comic Sans MS" panose="030F0702030302020204" pitchFamily="-109" charset="0"/>
              </a:rPr>
              <a:t>Percopsis transmontana</a:t>
            </a:r>
            <a:endParaRPr lang="en-US" sz="1800" i="1">
              <a:latin typeface="Comic Sans MS" panose="030F0702030302020204" pitchFamily="-109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7338"/>
            <a:ext cx="9144000" cy="5878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-109" charset="0"/>
              </a:rPr>
              <a:t>Family </a:t>
            </a:r>
            <a:r>
              <a:rPr lang="en-US" sz="3200" b="1" dirty="0" err="1">
                <a:latin typeface="Comic Sans MS" panose="030F0702030302020204" pitchFamily="-109" charset="0"/>
              </a:rPr>
              <a:t>Aphredoderidae</a:t>
            </a:r>
            <a:r>
              <a:rPr lang="en-US" sz="3200" b="1" dirty="0">
                <a:latin typeface="Comic Sans MS" panose="030F0702030302020204" pitchFamily="-109" charset="0"/>
              </a:rPr>
              <a:t> – the pirate perch</a:t>
            </a:r>
            <a:endParaRPr lang="en-US" sz="1200" b="1" dirty="0">
              <a:latin typeface="Comic Sans MS" panose="030F0702030302020204" pitchFamily="-109" charset="0"/>
            </a:endParaRPr>
          </a:p>
          <a:p>
            <a:r>
              <a:rPr lang="en-US" sz="2800" b="1" dirty="0">
                <a:latin typeface="Comic Sans MS" panose="030F0702030302020204" pitchFamily="-109" charset="0"/>
              </a:rPr>
              <a:t>	</a:t>
            </a:r>
            <a:endParaRPr lang="en-US" sz="2800" b="1" dirty="0">
              <a:latin typeface="Comic Sans MS" panose="030F0702030302020204" pitchFamily="-109" charset="0"/>
            </a:endParaRPr>
          </a:p>
          <a:p>
            <a:r>
              <a:rPr lang="en-US" sz="2800" b="1" dirty="0">
                <a:latin typeface="Comic Sans MS" panose="030F0702030302020204" pitchFamily="-109" charset="0"/>
              </a:rPr>
              <a:t>	</a:t>
            </a:r>
            <a:r>
              <a:rPr lang="en-US" sz="2800" dirty="0">
                <a:latin typeface="Comic Sans MS" panose="030F0702030302020204" pitchFamily="-109" charset="0"/>
              </a:rPr>
              <a:t>Only one species in the family:</a:t>
            </a:r>
            <a:endParaRPr lang="en-US" sz="2800" dirty="0">
              <a:latin typeface="Comic Sans MS" panose="030F0702030302020204" pitchFamily="-109" charset="0"/>
            </a:endParaRPr>
          </a:p>
          <a:p>
            <a:r>
              <a:rPr lang="en-US" sz="2800" dirty="0">
                <a:latin typeface="Comic Sans MS" panose="030F0702030302020204" pitchFamily="-109" charset="0"/>
              </a:rPr>
              <a:t>		</a:t>
            </a:r>
            <a:r>
              <a:rPr lang="en-US" sz="2800" i="1" dirty="0" err="1">
                <a:latin typeface="Comic Sans MS" panose="030F0702030302020204" pitchFamily="-109" charset="0"/>
              </a:rPr>
              <a:t>Aphredoderus</a:t>
            </a:r>
            <a:r>
              <a:rPr lang="en-US" sz="2800" i="1" dirty="0">
                <a:latin typeface="Comic Sans MS" panose="030F0702030302020204" pitchFamily="-109" charset="0"/>
              </a:rPr>
              <a:t> </a:t>
            </a:r>
            <a:r>
              <a:rPr lang="en-US" sz="2800" i="1" dirty="0" err="1">
                <a:latin typeface="Comic Sans MS" panose="030F0702030302020204" pitchFamily="-109" charset="0"/>
              </a:rPr>
              <a:t>sayanus</a:t>
            </a:r>
            <a:r>
              <a:rPr lang="en-US" sz="2800" dirty="0">
                <a:latin typeface="Comic Sans MS" panose="030F0702030302020204" pitchFamily="-109" charset="0"/>
              </a:rPr>
              <a:t>, the pirate perch</a:t>
            </a:r>
            <a:endParaRPr lang="en-US" sz="2800" dirty="0">
              <a:latin typeface="Comic Sans MS" panose="030F0702030302020204" pitchFamily="-109" charset="0"/>
            </a:endParaRPr>
          </a:p>
          <a:p>
            <a:endParaRPr lang="en-US" sz="2800" dirty="0">
              <a:latin typeface="Comic Sans MS" panose="030F0702030302020204" pitchFamily="-109" charset="0"/>
            </a:endParaRPr>
          </a:p>
          <a:p>
            <a:r>
              <a:rPr lang="en-US" sz="2800" dirty="0">
                <a:latin typeface="Comic Sans MS" panose="030F0702030302020204" pitchFamily="-109" charset="0"/>
              </a:rPr>
              <a:t>	Native to Wisconsin</a:t>
            </a:r>
            <a:endParaRPr lang="en-US" sz="2800" dirty="0">
              <a:latin typeface="Comic Sans MS" panose="030F0702030302020204" pitchFamily="-109" charset="0"/>
            </a:endParaRPr>
          </a:p>
          <a:p>
            <a:endParaRPr lang="en-US" sz="2800" dirty="0">
              <a:latin typeface="Comic Sans MS" panose="030F0702030302020204" pitchFamily="-109" charset="0"/>
            </a:endParaRPr>
          </a:p>
          <a:p>
            <a:r>
              <a:rPr lang="en-US" sz="2800" dirty="0">
                <a:latin typeface="Comic Sans MS" panose="030F0702030302020204" pitchFamily="-109" charset="0"/>
              </a:rPr>
              <a:t>	Peculiar developmental pattern</a:t>
            </a:r>
            <a:endParaRPr lang="en-US" sz="2800" dirty="0">
              <a:latin typeface="Comic Sans MS" panose="030F0702030302020204" pitchFamily="-109" charset="0"/>
            </a:endParaRPr>
          </a:p>
          <a:p>
            <a:r>
              <a:rPr lang="en-US" sz="2800" dirty="0">
                <a:latin typeface="Comic Sans MS" panose="030F0702030302020204" pitchFamily="-109" charset="0"/>
              </a:rPr>
              <a:t>		</a:t>
            </a:r>
            <a:r>
              <a:rPr lang="en-US" dirty="0">
                <a:latin typeface="Comic Sans MS" panose="030F0702030302020204" pitchFamily="-109" charset="0"/>
              </a:rPr>
              <a:t>-anus migrates from typical</a:t>
            </a:r>
            <a:endParaRPr lang="en-US" dirty="0">
              <a:latin typeface="Comic Sans MS" panose="030F0702030302020204" pitchFamily="-109" charset="0"/>
            </a:endParaRPr>
          </a:p>
          <a:p>
            <a:r>
              <a:rPr lang="en-US" dirty="0">
                <a:latin typeface="Comic Sans MS" panose="030F0702030302020204" pitchFamily="-109" charset="0"/>
              </a:rPr>
              <a:t>		 position to the anterior </a:t>
            </a:r>
            <a:endParaRPr lang="en-US" dirty="0">
              <a:latin typeface="Comic Sans MS" panose="030F0702030302020204" pitchFamily="-109" charset="0"/>
            </a:endParaRPr>
          </a:p>
          <a:p>
            <a:r>
              <a:rPr lang="en-US" dirty="0">
                <a:latin typeface="Comic Sans MS" panose="030F0702030302020204" pitchFamily="-109" charset="0"/>
              </a:rPr>
              <a:t>	       portion of the body near the</a:t>
            </a:r>
            <a:endParaRPr lang="en-US" dirty="0">
              <a:latin typeface="Comic Sans MS" panose="030F0702030302020204" pitchFamily="-109" charset="0"/>
            </a:endParaRPr>
          </a:p>
          <a:p>
            <a:r>
              <a:rPr lang="en-US" dirty="0">
                <a:latin typeface="Comic Sans MS" panose="030F0702030302020204" pitchFamily="-109" charset="0"/>
              </a:rPr>
              <a:t>		 throat</a:t>
            </a:r>
            <a:endParaRPr lang="en-US" dirty="0">
              <a:latin typeface="Comic Sans MS" panose="030F0702030302020204" pitchFamily="-109" charset="0"/>
            </a:endParaRPr>
          </a:p>
          <a:p>
            <a:r>
              <a:rPr lang="en-US" dirty="0">
                <a:latin typeface="Comic Sans MS" panose="030F0702030302020204" pitchFamily="-109" charset="0"/>
              </a:rPr>
              <a:t>		</a:t>
            </a:r>
            <a:endParaRPr lang="en-US" dirty="0">
              <a:latin typeface="Comic Sans MS" panose="030F0702030302020204" pitchFamily="-109" charset="0"/>
            </a:endParaRPr>
          </a:p>
          <a:p>
            <a:r>
              <a:rPr lang="en-US" dirty="0">
                <a:latin typeface="Comic Sans MS" panose="030F0702030302020204" pitchFamily="-109" charset="0"/>
              </a:rPr>
              <a:t>		-WEIRD, huh???  	WHY?</a:t>
            </a:r>
            <a:endParaRPr lang="en-US" dirty="0">
              <a:latin typeface="Comic Sans MS" panose="030F0702030302020204" pitchFamily="-109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76800" y="2209800"/>
            <a:ext cx="3094038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7"/>
          <p:cNvSpPr/>
          <p:nvPr/>
        </p:nvSpPr>
        <p:spPr>
          <a:xfrm>
            <a:off x="6026150" y="4975225"/>
            <a:ext cx="1212850" cy="111125"/>
          </a:xfrm>
          <a:custGeom>
            <a:avLst/>
            <a:gdLst>
              <a:gd name="connsiteX0" fmla="*/ 1212980 w 1212980"/>
              <a:gd name="connsiteY0" fmla="*/ 18661 h 111968"/>
              <a:gd name="connsiteX1" fmla="*/ 989045 w 1212980"/>
              <a:gd name="connsiteY1" fmla="*/ 65315 h 111968"/>
              <a:gd name="connsiteX2" fmla="*/ 830425 w 1212980"/>
              <a:gd name="connsiteY2" fmla="*/ 83976 h 111968"/>
              <a:gd name="connsiteX3" fmla="*/ 494523 w 1212980"/>
              <a:gd name="connsiteY3" fmla="*/ 111968 h 111968"/>
              <a:gd name="connsiteX4" fmla="*/ 205274 w 1212980"/>
              <a:gd name="connsiteY4" fmla="*/ 83976 h 111968"/>
              <a:gd name="connsiteX5" fmla="*/ 0 w 1212980"/>
              <a:gd name="connsiteY5" fmla="*/ 0 h 111968"/>
              <a:gd name="connsiteX6" fmla="*/ 0 w 1212980"/>
              <a:gd name="connsiteY6" fmla="*/ 0 h 11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2980" h="111968">
                <a:moveTo>
                  <a:pt x="1212980" y="18661"/>
                </a:moveTo>
                <a:cubicBezTo>
                  <a:pt x="1132892" y="36545"/>
                  <a:pt x="1052804" y="54429"/>
                  <a:pt x="989045" y="65315"/>
                </a:cubicBezTo>
                <a:cubicBezTo>
                  <a:pt x="925286" y="76201"/>
                  <a:pt x="912845" y="76200"/>
                  <a:pt x="830425" y="83976"/>
                </a:cubicBezTo>
                <a:cubicBezTo>
                  <a:pt x="748005" y="91752"/>
                  <a:pt x="598715" y="111968"/>
                  <a:pt x="494523" y="111968"/>
                </a:cubicBezTo>
                <a:cubicBezTo>
                  <a:pt x="390331" y="111968"/>
                  <a:pt x="287695" y="102637"/>
                  <a:pt x="205274" y="83976"/>
                </a:cubicBezTo>
                <a:cubicBezTo>
                  <a:pt x="122854" y="6531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8.67362E-19 C 0.04219 0.01458 0.08438 0.0294 0.09792 0.07199 C 0.11146 0.11458 0.08455 0.22407 0.0816 0.25578 " pathEditMode="relative" ptsTypes="aaA">
                                      <p:cBhvr>
                                        <p:cTn id="32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2400" y="287338"/>
            <a:ext cx="9448800" cy="63248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-109" charset="0"/>
              </a:rPr>
              <a:t>Family </a:t>
            </a:r>
            <a:r>
              <a:rPr lang="en-US" sz="3200" b="1" dirty="0" err="1">
                <a:latin typeface="Comic Sans MS" panose="030F0702030302020204" pitchFamily="-109" charset="0"/>
              </a:rPr>
              <a:t>Gadidae</a:t>
            </a:r>
            <a:r>
              <a:rPr lang="en-US" sz="3200" b="1" dirty="0">
                <a:latin typeface="Comic Sans MS" panose="030F0702030302020204" pitchFamily="-109" charset="0"/>
              </a:rPr>
              <a:t> – the cods</a:t>
            </a:r>
            <a:endParaRPr lang="en-US" sz="1200" b="1" dirty="0">
              <a:latin typeface="Comic Sans MS" panose="030F0702030302020204" pitchFamily="-109" charset="0"/>
            </a:endParaRPr>
          </a:p>
          <a:p>
            <a:endParaRPr lang="en-US" sz="900" b="1" dirty="0">
              <a:latin typeface="Comic Sans MS" panose="030F0702030302020204" pitchFamily="-109" charset="0"/>
            </a:endParaRPr>
          </a:p>
          <a:p>
            <a:r>
              <a:rPr lang="en-US" sz="2800" b="1" dirty="0">
                <a:latin typeface="Comic Sans MS" panose="030F0702030302020204" pitchFamily="-109" charset="0"/>
              </a:rPr>
              <a:t>	</a:t>
            </a:r>
            <a:r>
              <a:rPr lang="en-US" sz="2800" dirty="0">
                <a:latin typeface="Comic Sans MS" panose="030F0702030302020204" pitchFamily="-109" charset="0"/>
              </a:rPr>
              <a:t>55 species</a:t>
            </a:r>
            <a:endParaRPr lang="en-US" sz="2800" dirty="0">
              <a:latin typeface="Comic Sans MS" panose="030F0702030302020204" pitchFamily="-109" charset="0"/>
            </a:endParaRPr>
          </a:p>
          <a:p>
            <a:endParaRPr lang="en-US" sz="2800" dirty="0">
              <a:latin typeface="Comic Sans MS" panose="030F0702030302020204" pitchFamily="-109" charset="0"/>
            </a:endParaRPr>
          </a:p>
          <a:p>
            <a:r>
              <a:rPr lang="en-US" sz="2800" dirty="0">
                <a:latin typeface="Comic Sans MS" panose="030F0702030302020204" pitchFamily="-109" charset="0"/>
              </a:rPr>
              <a:t>	Dorsal fin divided into two or </a:t>
            </a:r>
            <a:endParaRPr lang="en-US" sz="2800" dirty="0">
              <a:latin typeface="Comic Sans MS" panose="030F0702030302020204" pitchFamily="-109" charset="0"/>
            </a:endParaRPr>
          </a:p>
          <a:p>
            <a:r>
              <a:rPr lang="en-US" sz="2800" dirty="0">
                <a:latin typeface="Comic Sans MS" panose="030F0702030302020204" pitchFamily="-109" charset="0"/>
              </a:rPr>
              <a:t>	three sections</a:t>
            </a:r>
            <a:endParaRPr lang="en-US" sz="2800" dirty="0">
              <a:latin typeface="Comic Sans MS" panose="030F0702030302020204" pitchFamily="-109" charset="0"/>
            </a:endParaRPr>
          </a:p>
          <a:p>
            <a:endParaRPr lang="en-US" sz="2800" dirty="0">
              <a:latin typeface="Comic Sans MS" panose="030F0702030302020204" pitchFamily="-109" charset="0"/>
            </a:endParaRPr>
          </a:p>
          <a:p>
            <a:r>
              <a:rPr lang="en-US" sz="2800" dirty="0">
                <a:latin typeface="Comic Sans MS" panose="030F0702030302020204" pitchFamily="-109" charset="0"/>
              </a:rPr>
              <a:t>	Also distinguished by </a:t>
            </a:r>
            <a:r>
              <a:rPr lang="en-US" sz="2800" u="sng" dirty="0">
                <a:latin typeface="Comic Sans MS" panose="030F0702030302020204" pitchFamily="-109" charset="0"/>
              </a:rPr>
              <a:t>single</a:t>
            </a:r>
            <a:r>
              <a:rPr lang="en-US" sz="2800" dirty="0">
                <a:latin typeface="Comic Sans MS" panose="030F0702030302020204" pitchFamily="-109" charset="0"/>
              </a:rPr>
              <a:t> </a:t>
            </a:r>
            <a:r>
              <a:rPr lang="en-US" sz="2800" dirty="0" err="1">
                <a:latin typeface="Comic Sans MS" panose="030F0702030302020204" pitchFamily="-109" charset="0"/>
              </a:rPr>
              <a:t>barbel</a:t>
            </a:r>
            <a:r>
              <a:rPr lang="en-US" sz="2800" dirty="0">
                <a:latin typeface="Comic Sans MS" panose="030F0702030302020204" pitchFamily="-109" charset="0"/>
              </a:rPr>
              <a:t> on chin</a:t>
            </a:r>
            <a:endParaRPr lang="en-US" sz="2800" dirty="0">
              <a:latin typeface="Comic Sans MS" panose="030F0702030302020204" pitchFamily="-109" charset="0"/>
            </a:endParaRPr>
          </a:p>
          <a:p>
            <a:r>
              <a:rPr lang="en-US" sz="2800" dirty="0">
                <a:latin typeface="Comic Sans MS" panose="030F0702030302020204" pitchFamily="-109" charset="0"/>
              </a:rPr>
              <a:t>	</a:t>
            </a:r>
            <a:endParaRPr lang="en-US" sz="2800" dirty="0">
              <a:latin typeface="Comic Sans MS" panose="030F0702030302020204" pitchFamily="-109" charset="0"/>
            </a:endParaRPr>
          </a:p>
          <a:p>
            <a:r>
              <a:rPr lang="en-US" sz="2800" dirty="0">
                <a:latin typeface="Comic Sans MS" panose="030F0702030302020204" pitchFamily="-109" charset="0"/>
              </a:rPr>
              <a:t>	Huge economic </a:t>
            </a:r>
            <a:r>
              <a:rPr lang="en-US" sz="2800" dirty="0" smtClean="0">
                <a:latin typeface="Comic Sans MS" panose="030F0702030302020204" pitchFamily="-109" charset="0"/>
              </a:rPr>
              <a:t>importance</a:t>
            </a:r>
            <a:endParaRPr lang="en-US" sz="2800" dirty="0" smtClean="0">
              <a:latin typeface="Comic Sans MS" panose="030F0702030302020204" pitchFamily="-109" charset="0"/>
            </a:endParaRPr>
          </a:p>
          <a:p>
            <a:r>
              <a:rPr lang="en-US" sz="2800" dirty="0" smtClean="0">
                <a:latin typeface="Comic Sans MS" panose="030F0702030302020204" pitchFamily="-109" charset="0"/>
              </a:rPr>
              <a:t>        </a:t>
            </a:r>
            <a:r>
              <a:rPr lang="en-US" altLang="zh-CN" sz="2800" i="1" dirty="0" smtClean="0"/>
              <a:t>Gadus morhua </a:t>
            </a:r>
            <a:r>
              <a:rPr lang="zh-CN" altLang="en-US" sz="2800" dirty="0" smtClean="0"/>
              <a:t>鳕</a:t>
            </a:r>
            <a:endParaRPr lang="en-US" sz="2800" dirty="0" smtClean="0">
              <a:latin typeface="Comic Sans MS" panose="030F0702030302020204" pitchFamily="-109" charset="0"/>
            </a:endParaRPr>
          </a:p>
          <a:p>
            <a:r>
              <a:rPr lang="en-US" sz="2800" dirty="0">
                <a:latin typeface="Comic Sans MS" panose="030F0702030302020204" pitchFamily="-109" charset="0"/>
              </a:rPr>
              <a:t>		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-109" charset="0"/>
              </a:rPr>
              <a:t>(but overfished!)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-109" charset="0"/>
            </a:endParaRPr>
          </a:p>
          <a:p>
            <a:endParaRPr lang="en-US" sz="2800" dirty="0">
              <a:latin typeface="Comic Sans MS" panose="030F0702030302020204" pitchFamily="-109" charset="0"/>
            </a:endParaRPr>
          </a:p>
          <a:p>
            <a:r>
              <a:rPr lang="en-US" sz="2800" dirty="0">
                <a:latin typeface="Comic Sans MS" panose="030F0702030302020204" pitchFamily="-109" charset="0"/>
              </a:rPr>
              <a:t>	All marine except for one species, </a:t>
            </a:r>
            <a:endParaRPr lang="en-US" sz="2800" dirty="0">
              <a:latin typeface="Comic Sans MS" panose="030F0702030302020204" pitchFamily="-109" charset="0"/>
            </a:endParaRPr>
          </a:p>
          <a:p>
            <a:r>
              <a:rPr lang="en-US" sz="2800" dirty="0">
                <a:latin typeface="Comic Sans MS" panose="030F0702030302020204" pitchFamily="-109" charset="0"/>
              </a:rPr>
              <a:t>		the </a:t>
            </a:r>
            <a:r>
              <a:rPr lang="en-US" sz="2800" dirty="0" err="1">
                <a:latin typeface="Comic Sans MS" panose="030F0702030302020204" pitchFamily="-109" charset="0"/>
              </a:rPr>
              <a:t>burbot</a:t>
            </a:r>
            <a:r>
              <a:rPr lang="en-US" sz="2800" dirty="0">
                <a:latin typeface="Comic Sans MS" panose="030F0702030302020204" pitchFamily="-109" charset="0"/>
              </a:rPr>
              <a:t>, </a:t>
            </a:r>
            <a:r>
              <a:rPr lang="en-US" sz="2800" i="1" dirty="0" err="1">
                <a:latin typeface="Comic Sans MS" panose="030F0702030302020204" pitchFamily="-109" charset="0"/>
              </a:rPr>
              <a:t>Lota</a:t>
            </a:r>
            <a:r>
              <a:rPr lang="en-US" sz="2800" i="1" dirty="0">
                <a:latin typeface="Comic Sans MS" panose="030F0702030302020204" pitchFamily="-109" charset="0"/>
              </a:rPr>
              <a:t> </a:t>
            </a:r>
            <a:r>
              <a:rPr lang="en-US" sz="2800" i="1" dirty="0" err="1" smtClean="0">
                <a:latin typeface="Comic Sans MS" panose="030F0702030302020204" pitchFamily="-109" charset="0"/>
              </a:rPr>
              <a:t>lota</a:t>
            </a:r>
            <a:r>
              <a:rPr lang="en-US" sz="2800" i="1" dirty="0" smtClean="0">
                <a:latin typeface="Comic Sans MS" panose="030F0702030302020204" pitchFamily="-109" charset="0"/>
              </a:rPr>
              <a:t> </a:t>
            </a:r>
            <a:r>
              <a:rPr lang="en-US" altLang="zh-CN" sz="2800" dirty="0" smtClean="0"/>
              <a:t>(</a:t>
            </a:r>
            <a:r>
              <a:rPr lang="zh-CN" altLang="en-US" sz="2800" dirty="0" smtClean="0"/>
              <a:t>江鳕</a:t>
            </a:r>
            <a:r>
              <a:rPr lang="en-US" altLang="zh-CN" sz="2800" dirty="0" smtClean="0"/>
              <a:t>)</a:t>
            </a:r>
            <a:endParaRPr lang="en-US" sz="2800" dirty="0" smtClean="0">
              <a:latin typeface="Comic Sans MS" panose="030F0702030302020204" pitchFamily="-109" charset="0"/>
            </a:endParaRP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562600" y="1371600"/>
            <a:ext cx="31337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733800"/>
            <a:ext cx="14525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953000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486400" y="2057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3F1E4"/>
              </a:solidFill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Zeiformes</a:t>
            </a:r>
            <a:r>
              <a:rPr lang="en-US" dirty="0" smtClean="0"/>
              <a:t> &amp; </a:t>
            </a:r>
            <a:r>
              <a:rPr lang="en-US" dirty="0" err="1" smtClean="0"/>
              <a:t>Lampridiformes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>
            <a:normAutofit/>
          </a:bodyPr>
          <a:lstStyle/>
          <a:p>
            <a:r>
              <a:rPr lang="en-US" altLang="zh-CN" sz="2800" dirty="0" err="1" smtClean="0"/>
              <a:t>Zeiformes</a:t>
            </a:r>
            <a:r>
              <a:rPr lang="en-US" altLang="zh-CN" sz="2800" dirty="0" smtClean="0"/>
              <a:t> </a:t>
            </a:r>
            <a:r>
              <a:rPr lang="en-US" altLang="zh-CN" sz="2800" i="1" dirty="0" smtClean="0"/>
              <a:t>Zeus japonicus </a:t>
            </a:r>
            <a:r>
              <a:rPr lang="zh-CN" altLang="en-US" sz="2800" dirty="0" smtClean="0"/>
              <a:t>日本海鲂；</a:t>
            </a:r>
            <a:endParaRPr lang="en-US" altLang="zh-CN" sz="2800" dirty="0" smtClean="0"/>
          </a:p>
          <a:p>
            <a:r>
              <a:rPr lang="en-US" sz="2800" dirty="0" err="1" smtClean="0"/>
              <a:t>L</a:t>
            </a:r>
            <a:r>
              <a:rPr lang="en-US" altLang="zh-CN" sz="2800" dirty="0" err="1" smtClean="0"/>
              <a:t>ampridiformes</a:t>
            </a:r>
            <a:r>
              <a:rPr lang="en-US" altLang="zh-CN" sz="2800" dirty="0" smtClean="0"/>
              <a:t> </a:t>
            </a:r>
            <a:r>
              <a:rPr lang="en-US" altLang="zh-CN" sz="2800" i="1" dirty="0" err="1" smtClean="0"/>
              <a:t>Regalecus</a:t>
            </a:r>
            <a:r>
              <a:rPr lang="en-US" altLang="zh-CN" sz="2800" i="1" dirty="0" smtClean="0"/>
              <a:t> </a:t>
            </a:r>
            <a:r>
              <a:rPr lang="en-US" altLang="zh-CN" sz="2800" i="1" dirty="0" err="1" smtClean="0"/>
              <a:t>russelli</a:t>
            </a:r>
            <a:r>
              <a:rPr lang="en-US" altLang="zh-CN" sz="2800" i="1" dirty="0" smtClean="0"/>
              <a:t> </a:t>
            </a:r>
            <a:r>
              <a:rPr lang="zh-CN" altLang="en-US" sz="2800" dirty="0" smtClean="0"/>
              <a:t>勒氏皇带鱼</a:t>
            </a:r>
            <a:endParaRPr lang="en-US" altLang="zh-CN" sz="2800" dirty="0" smtClean="0"/>
          </a:p>
        </p:txBody>
      </p:sp>
      <p:pic>
        <p:nvPicPr>
          <p:cNvPr id="5" name="Picture 4" descr="Regalecus russelli 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200" y="4267200"/>
            <a:ext cx="2857500" cy="1724025"/>
          </a:xfrm>
          <a:prstGeom prst="rect">
            <a:avLst/>
          </a:prstGeom>
        </p:spPr>
      </p:pic>
      <p:pic>
        <p:nvPicPr>
          <p:cNvPr id="6" name="Picture 5" descr="Zeus_japonic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489325"/>
            <a:ext cx="2647950" cy="213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381000" y="381000"/>
            <a:ext cx="8915400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4000" b="1" dirty="0" smtClean="0">
                <a:latin typeface="Comic Sans MS" panose="030F0702030302020204" pitchFamily="-109" charset="0"/>
              </a:rPr>
              <a:t>Teleosts </a:t>
            </a:r>
            <a:r>
              <a:rPr lang="en-US" sz="4000" b="1" dirty="0">
                <a:latin typeface="Comic Sans MS" panose="030F0702030302020204" pitchFamily="-109" charset="0"/>
              </a:rPr>
              <a:t>II – </a:t>
            </a:r>
            <a:r>
              <a:rPr lang="en-US" sz="4000" b="1" dirty="0" err="1">
                <a:latin typeface="Comic Sans MS" panose="030F0702030302020204" pitchFamily="-109" charset="0"/>
              </a:rPr>
              <a:t>Salmonids</a:t>
            </a:r>
            <a:r>
              <a:rPr lang="en-US" sz="4000" b="1" dirty="0">
                <a:latin typeface="Comic Sans MS" panose="030F0702030302020204" pitchFamily="-109" charset="0"/>
              </a:rPr>
              <a:t> to 					</a:t>
            </a:r>
            <a:r>
              <a:rPr lang="en-US" sz="4000" b="1" dirty="0" smtClean="0">
                <a:latin typeface="Comic Sans MS" panose="030F0702030302020204" pitchFamily="-109" charset="0"/>
              </a:rPr>
              <a:t>Frogfishes</a:t>
            </a:r>
            <a:endParaRPr lang="en-US" sz="4000" b="1" dirty="0" smtClean="0">
              <a:latin typeface="Comic Sans MS" panose="030F0702030302020204" pitchFamily="-109" charset="0"/>
            </a:endParaRPr>
          </a:p>
        </p:txBody>
      </p:sp>
      <p:pic>
        <p:nvPicPr>
          <p:cNvPr id="3" name="Catching Salmon.wmv">
            <a:hlinkClick r:id="" action="ppaction://media"/>
          </p:cNvPr>
          <p:cNvPicPr/>
          <p:nvPr>
            <a:videoFile r:link="rId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33600"/>
            <a:ext cx="497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894556" y="3036332"/>
            <a:ext cx="2052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Protocanthopterygii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94556" y="4038600"/>
            <a:ext cx="194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Paracanthopterygii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Presentation for next week</a:t>
            </a:r>
            <a:br>
              <a:rPr lang="en-US" dirty="0" smtClean="0"/>
            </a:br>
            <a:r>
              <a:rPr lang="en-US" sz="3555" dirty="0" smtClean="0">
                <a:solidFill>
                  <a:srgbClr val="FF0000"/>
                </a:solidFill>
              </a:rPr>
              <a:t>(</a:t>
            </a:r>
            <a:r>
              <a:rPr lang="en-US" altLang="zh-CN" sz="3555" dirty="0" smtClean="0">
                <a:solidFill>
                  <a:srgbClr val="FF0000"/>
                </a:solidFill>
              </a:rPr>
              <a:t>Nov 20</a:t>
            </a:r>
            <a:r>
              <a:rPr lang="en-US" sz="3555" dirty="0" smtClean="0">
                <a:solidFill>
                  <a:srgbClr val="FF0000"/>
                </a:solidFill>
              </a:rPr>
              <a:t>)</a:t>
            </a:r>
            <a:endParaRPr lang="en-US" sz="3555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CN" dirty="0"/>
              <a:t>???</a:t>
            </a:r>
            <a:endParaRPr lang="zh-CN" altLang="en-US" dirty="0"/>
          </a:p>
          <a:p>
            <a:pPr lvl="1"/>
            <a:r>
              <a:rPr lang="en-US" altLang="zh-CN" dirty="0">
                <a:ea typeface="宋体" panose="02010600030101010101" pitchFamily="2" charset="-122"/>
                <a:cs typeface="宋体" panose="02010600030101010101" pitchFamily="2" charset="-122"/>
              </a:rPr>
              <a:t>List the common features of the superorder </a:t>
            </a:r>
            <a:r>
              <a:rPr lang="en-US" altLang="zh-CN" dirty="0" err="1">
                <a:ea typeface="宋体" panose="02010600030101010101" pitchFamily="2" charset="-122"/>
                <a:cs typeface="宋体" panose="02010600030101010101" pitchFamily="2" charset="-122"/>
              </a:rPr>
              <a:t>Acanthopterygii</a:t>
            </a:r>
            <a:r>
              <a:rPr lang="en-US" altLang="zh-CN" dirty="0">
                <a:ea typeface="宋体" panose="02010600030101010101" pitchFamily="2" charset="-122"/>
                <a:cs typeface="宋体" panose="02010600030101010101" pitchFamily="2" charset="-122"/>
              </a:rPr>
              <a:t> and give exemplary </a:t>
            </a:r>
            <a:r>
              <a:rPr lang="en-US" altLang="zh-CN" dirty="0" smtClean="0">
                <a:ea typeface="宋体" panose="02010600030101010101" pitchFamily="2" charset="-122"/>
                <a:cs typeface="宋体" panose="02010600030101010101" pitchFamily="2" charset="-122"/>
              </a:rPr>
              <a:t>species</a:t>
            </a:r>
            <a:endParaRPr lang="zh-CN" altLang="en-US" dirty="0"/>
          </a:p>
          <a:p>
            <a:r>
              <a:rPr lang="en-US" altLang="zh-CN" dirty="0">
                <a:sym typeface="+mn-ea"/>
              </a:rPr>
              <a:t>???</a:t>
            </a:r>
            <a:endParaRPr lang="en-US" altLang="zh-CN" dirty="0" smtClean="0"/>
          </a:p>
          <a:p>
            <a:pPr lvl="1"/>
            <a:r>
              <a:rPr lang="en-US" altLang="zh-CN" dirty="0">
                <a:ea typeface="宋体" panose="02010600030101010101" pitchFamily="2" charset="-122"/>
                <a:cs typeface="宋体" panose="02010600030101010101" pitchFamily="2" charset="-122"/>
              </a:rPr>
              <a:t>Describe the family </a:t>
            </a:r>
            <a:r>
              <a:rPr lang="en-US" altLang="zh-CN" dirty="0" err="1">
                <a:ea typeface="宋体" panose="02010600030101010101" pitchFamily="2" charset="-122"/>
                <a:cs typeface="宋体" panose="02010600030101010101" pitchFamily="2" charset="-122"/>
              </a:rPr>
              <a:t>Cichlidae</a:t>
            </a:r>
            <a:r>
              <a:rPr lang="en-US" altLang="zh-CN" dirty="0">
                <a:ea typeface="宋体" panose="02010600030101010101" pitchFamily="2" charset="-122"/>
                <a:cs typeface="宋体" panose="02010600030101010101" pitchFamily="2" charset="-122"/>
              </a:rPr>
              <a:t>, including taxonomy, distribution, ecology, importance, etc</a:t>
            </a:r>
            <a:r>
              <a:rPr lang="en-US" altLang="zh-CN" dirty="0" smtClean="0"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lang="zh-CN" altLang="en-US" dirty="0"/>
          </a:p>
          <a:p>
            <a:r>
              <a:rPr lang="en-US" altLang="zh-CN" dirty="0">
                <a:sym typeface="+mn-ea"/>
              </a:rPr>
              <a:t>???</a:t>
            </a:r>
            <a:endParaRPr lang="en-US" altLang="zh-CN" dirty="0" smtClean="0"/>
          </a:p>
          <a:p>
            <a:pPr lvl="1"/>
            <a:r>
              <a:rPr lang="en-US" altLang="zh-CN" dirty="0">
                <a:ea typeface="宋体" panose="02010600030101010101" pitchFamily="2" charset="-122"/>
                <a:cs typeface="宋体" panose="02010600030101010101" pitchFamily="2" charset="-122"/>
              </a:rPr>
              <a:t>Describe the superfamily </a:t>
            </a:r>
            <a:r>
              <a:rPr lang="en-US" altLang="zh-CN" dirty="0" err="1">
                <a:ea typeface="宋体" panose="02010600030101010101" pitchFamily="2" charset="-122"/>
                <a:cs typeface="宋体" panose="02010600030101010101" pitchFamily="2" charset="-122"/>
              </a:rPr>
              <a:t>Gobioidei</a:t>
            </a:r>
            <a:r>
              <a:rPr lang="en-US" altLang="zh-CN" dirty="0">
                <a:ea typeface="宋体" panose="02010600030101010101" pitchFamily="2" charset="-122"/>
                <a:cs typeface="宋体" panose="02010600030101010101" pitchFamily="2" charset="-122"/>
              </a:rPr>
              <a:t> (now </a:t>
            </a:r>
            <a:r>
              <a:rPr lang="en-US" altLang="zh-CN" dirty="0" err="1">
                <a:ea typeface="宋体" panose="02010600030101010101" pitchFamily="2" charset="-122"/>
                <a:cs typeface="宋体" panose="02010600030101010101" pitchFamily="2" charset="-122"/>
              </a:rPr>
              <a:t>Gobiiformes</a:t>
            </a:r>
            <a:r>
              <a:rPr lang="en-US" altLang="zh-CN" dirty="0">
                <a:ea typeface="宋体" panose="02010600030101010101" pitchFamily="2" charset="-122"/>
                <a:cs typeface="宋体" panose="02010600030101010101" pitchFamily="2" charset="-122"/>
              </a:rPr>
              <a:t>), including taxonomy, distribution, ecology, importance, </a:t>
            </a:r>
            <a:r>
              <a:rPr lang="en-US" altLang="zh-CN" dirty="0" smtClean="0">
                <a:ea typeface="宋体" panose="02010600030101010101" pitchFamily="2" charset="-122"/>
                <a:cs typeface="宋体" panose="02010600030101010101" pitchFamily="2" charset="-122"/>
              </a:rPr>
              <a:t>etc.</a:t>
            </a:r>
            <a:endParaRPr lang="zh-CN" altLang="en-US" dirty="0"/>
          </a:p>
          <a:p>
            <a:r>
              <a:rPr lang="en-US" altLang="zh-CN" dirty="0">
                <a:sym typeface="+mn-ea"/>
              </a:rPr>
              <a:t>???</a:t>
            </a:r>
            <a:endParaRPr lang="en-US" altLang="zh-CN" dirty="0" smtClean="0"/>
          </a:p>
          <a:p>
            <a:pPr lvl="1"/>
            <a:r>
              <a:rPr lang="en-US" altLang="zh-CN" dirty="0">
                <a:ea typeface="宋体" panose="02010600030101010101" pitchFamily="2" charset="-122"/>
                <a:cs typeface="宋体" panose="02010600030101010101" pitchFamily="2" charset="-122"/>
              </a:rPr>
              <a:t>Trends during </a:t>
            </a:r>
            <a:r>
              <a:rPr lang="en-US" altLang="zh-CN" dirty="0" err="1">
                <a:ea typeface="宋体" panose="02010600030101010101" pitchFamily="2" charset="-122"/>
                <a:cs typeface="宋体" panose="02010600030101010101" pitchFamily="2" charset="-122"/>
              </a:rPr>
              <a:t>teleostean</a:t>
            </a:r>
            <a:r>
              <a:rPr lang="en-US" altLang="zh-CN"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mtClean="0">
                <a:ea typeface="宋体" panose="02010600030101010101" pitchFamily="2" charset="-122"/>
                <a:cs typeface="宋体" panose="02010600030101010101" pitchFamily="2" charset="-122"/>
              </a:rPr>
              <a:t>phylogeny</a:t>
            </a:r>
            <a:endParaRPr lang="en-US" altLang="zh-CN"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Homework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8</a:t>
            </a:r>
            <a:r>
              <a:rPr lang="en-US" dirty="0" smtClean="0"/>
              <a:t>.docx</a:t>
            </a:r>
            <a:endParaRPr lang="en-US" dirty="0" smtClean="0"/>
          </a:p>
          <a:p>
            <a:pPr lvl="1">
              <a:spcAft>
                <a:spcPts val="1200"/>
              </a:spcAft>
            </a:pPr>
            <a:r>
              <a:rPr lang="en-US" dirty="0" smtClean="0"/>
              <a:t>due on </a:t>
            </a:r>
            <a:r>
              <a:rPr lang="en-US" altLang="zh-CN" dirty="0" smtClean="0">
                <a:solidFill>
                  <a:srgbClr val="FF0000"/>
                </a:solidFill>
              </a:rPr>
              <a:t>Nov 20</a:t>
            </a:r>
            <a:endParaRPr lang="en-US" dirty="0" smtClean="0">
              <a:solidFill>
                <a:srgbClr val="FF0000"/>
              </a:solidFill>
              <a:cs typeface="Times New Roman" panose="02020603050405020304"/>
            </a:endParaRPr>
          </a:p>
          <a:p>
            <a:pPr lvl="1">
              <a:spcAft>
                <a:spcPts val="1200"/>
              </a:spcAft>
            </a:pPr>
            <a:r>
              <a:rPr lang="en-US" dirty="0" smtClean="0"/>
              <a:t>No late hand-in will be graded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Read Chapter </a:t>
            </a:r>
            <a:r>
              <a:rPr lang="en-US" altLang="zh-CN" dirty="0" smtClean="0"/>
              <a:t>14&amp;15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 nice week!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6400800"/>
            <a:ext cx="5359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The Mekong herring, </a:t>
            </a:r>
            <a:r>
              <a:rPr lang="en-US" altLang="zh-CN" i="1" dirty="0" err="1" smtClean="0"/>
              <a:t>Tenualosa</a:t>
            </a:r>
            <a:r>
              <a:rPr lang="en-US" altLang="zh-CN" i="1" dirty="0" smtClean="0"/>
              <a:t> </a:t>
            </a:r>
            <a:r>
              <a:rPr lang="en-US" altLang="zh-CN" i="1" dirty="0" err="1" smtClean="0"/>
              <a:t>thibaudeaui</a:t>
            </a:r>
            <a:r>
              <a:rPr lang="en-US" altLang="zh-CN" dirty="0" smtClean="0"/>
              <a:t>, Nov, 2019</a:t>
            </a:r>
            <a:endParaRPr 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876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Euteleostei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n-US" sz="2200" dirty="0" smtClean="0"/>
              <a:t>The fourth subdivision, contains three-quarters of the families and two-thirds of the species of teleosts. </a:t>
            </a:r>
            <a:endParaRPr lang="en-US" sz="2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3155989"/>
            <a:ext cx="9144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b="1" dirty="0" smtClean="0">
                <a:latin typeface="Comic Sans MS" panose="030F0702030302020204" pitchFamily="-109" charset="0"/>
              </a:rPr>
              <a:t>	</a:t>
            </a:r>
            <a:r>
              <a:rPr lang="en-US" b="1" dirty="0">
                <a:latin typeface="Comic Sans MS" panose="030F0702030302020204" pitchFamily="-109" charset="0"/>
              </a:rPr>
              <a:t>	   </a:t>
            </a:r>
            <a:r>
              <a:rPr lang="en-US" b="1" u="sng" dirty="0">
                <a:latin typeface="Comic Sans MS" panose="030F0702030302020204" pitchFamily="-109" charset="0"/>
              </a:rPr>
              <a:t>Family</a:t>
            </a:r>
            <a:r>
              <a:rPr lang="en-US" b="1" dirty="0">
                <a:latin typeface="Comic Sans MS" panose="030F0702030302020204" pitchFamily="-109" charset="0"/>
              </a:rPr>
              <a:t>					</a:t>
            </a:r>
            <a:r>
              <a:rPr lang="en-US" b="1" u="sng" dirty="0">
                <a:latin typeface="Comic Sans MS" panose="030F0702030302020204" pitchFamily="-109" charset="0"/>
              </a:rPr>
              <a:t>Higher Grouping</a:t>
            </a:r>
            <a:endParaRPr lang="en-US" b="1" u="sng" dirty="0">
              <a:latin typeface="Comic Sans MS" panose="030F0702030302020204" pitchFamily="-109" charset="0"/>
            </a:endParaRPr>
          </a:p>
          <a:p>
            <a:pPr>
              <a:buFont typeface="Century Gothic" panose="020B0502020202020204" pitchFamily="-109" charset="0"/>
              <a:buAutoNum type="arabicPeriod"/>
            </a:pPr>
            <a:r>
              <a:rPr lang="en-US" b="1" dirty="0" err="1">
                <a:solidFill>
                  <a:srgbClr val="FF0000"/>
                </a:solidFill>
                <a:latin typeface="Comic Sans MS" panose="030F0702030302020204" pitchFamily="-109" charset="0"/>
              </a:rPr>
              <a:t>Salmonidae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-109" charset="0"/>
              </a:rPr>
              <a:t> (salmon and trout)</a:t>
            </a:r>
            <a:endParaRPr lang="en-US" b="1" dirty="0">
              <a:solidFill>
                <a:srgbClr val="FF0000"/>
              </a:solidFill>
              <a:latin typeface="Comic Sans MS" panose="030F0702030302020204" pitchFamily="-109" charset="0"/>
            </a:endParaRPr>
          </a:p>
          <a:p>
            <a:pPr>
              <a:buFont typeface="Century Gothic" panose="020B0502020202020204" pitchFamily="-109" charset="0"/>
              <a:buAutoNum type="arabicPeriod"/>
            </a:pPr>
            <a:r>
              <a:rPr lang="en-US" b="1" dirty="0" err="1">
                <a:solidFill>
                  <a:srgbClr val="FF0000"/>
                </a:solidFill>
                <a:latin typeface="Comic Sans MS" panose="030F0702030302020204" pitchFamily="-109" charset="0"/>
              </a:rPr>
              <a:t>Osmeridae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-109" charset="0"/>
              </a:rPr>
              <a:t> (smelts)</a:t>
            </a:r>
            <a:endParaRPr lang="en-US" b="1" dirty="0">
              <a:solidFill>
                <a:srgbClr val="FF0000"/>
              </a:solidFill>
              <a:latin typeface="Comic Sans MS" panose="030F0702030302020204" pitchFamily="-109" charset="0"/>
            </a:endParaRPr>
          </a:p>
          <a:p>
            <a:pPr>
              <a:buFont typeface="Century Gothic" panose="020B0502020202020204" pitchFamily="-109" charset="0"/>
              <a:buAutoNum type="arabicPeriod"/>
            </a:pPr>
            <a:r>
              <a:rPr lang="en-US" b="1" dirty="0" err="1">
                <a:solidFill>
                  <a:srgbClr val="FF0000"/>
                </a:solidFill>
                <a:latin typeface="Comic Sans MS" panose="030F0702030302020204" pitchFamily="-109" charset="0"/>
              </a:rPr>
              <a:t>Esocidae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-109" charset="0"/>
              </a:rPr>
              <a:t> (pikes)</a:t>
            </a:r>
            <a:endParaRPr lang="en-US" b="1" dirty="0">
              <a:solidFill>
                <a:srgbClr val="FF0000"/>
              </a:solidFill>
              <a:latin typeface="Comic Sans MS" panose="030F0702030302020204" pitchFamily="-109" charset="0"/>
            </a:endParaRPr>
          </a:p>
          <a:p>
            <a:pPr>
              <a:buFont typeface="Century Gothic" panose="020B0502020202020204" pitchFamily="-109" charset="0"/>
              <a:buAutoNum type="arabicPeriod"/>
            </a:pPr>
            <a:r>
              <a:rPr lang="en-US" b="1" dirty="0" err="1">
                <a:solidFill>
                  <a:srgbClr val="FF0000"/>
                </a:solidFill>
                <a:latin typeface="Comic Sans MS" panose="030F0702030302020204" pitchFamily="-109" charset="0"/>
              </a:rPr>
              <a:t>Umbridae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-109" charset="0"/>
              </a:rPr>
              <a:t> (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-109" charset="0"/>
              </a:rPr>
              <a:t>mudminnows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-109" charset="0"/>
              </a:rPr>
              <a:t>)</a:t>
            </a:r>
            <a:endParaRPr lang="en-US" b="1" dirty="0" smtClean="0">
              <a:solidFill>
                <a:srgbClr val="FF0000"/>
              </a:solidFill>
              <a:latin typeface="Comic Sans MS" panose="030F0702030302020204" pitchFamily="-109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248400" y="3460789"/>
            <a:ext cx="25908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Comic Sans MS" panose="030F0702030302020204" pitchFamily="-109" charset="0"/>
              </a:rPr>
              <a:t>Protocanthopterygii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-109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Protacanthopterygians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3000"/>
              </a:spcAft>
            </a:pPr>
            <a:r>
              <a:rPr lang="en-US" sz="2200" dirty="0" err="1" smtClean="0"/>
              <a:t>Protacanthopterygians</a:t>
            </a:r>
            <a:r>
              <a:rPr lang="en-US" sz="2200" dirty="0" smtClean="0"/>
              <a:t> are loosely related marine, freshwater, and </a:t>
            </a:r>
            <a:r>
              <a:rPr lang="en-US" sz="2200" dirty="0" err="1" smtClean="0"/>
              <a:t>diadromous</a:t>
            </a:r>
            <a:r>
              <a:rPr lang="en-US" sz="2200" dirty="0" smtClean="0"/>
              <a:t> fishes that include the </a:t>
            </a:r>
            <a:r>
              <a:rPr lang="en-US" sz="2200" dirty="0" err="1" smtClean="0"/>
              <a:t>deepsea</a:t>
            </a:r>
            <a:r>
              <a:rPr lang="en-US" sz="2200" dirty="0" smtClean="0"/>
              <a:t> </a:t>
            </a:r>
            <a:r>
              <a:rPr lang="en-US" sz="2200" dirty="0" err="1" smtClean="0"/>
              <a:t>argentiniforms</a:t>
            </a:r>
            <a:r>
              <a:rPr lang="en-US" sz="2200" dirty="0" smtClean="0"/>
              <a:t>, salmons, and smelts. Whitefishes, graylings, salmons, and </a:t>
            </a:r>
            <a:r>
              <a:rPr lang="en-US" sz="2200" dirty="0" err="1" smtClean="0"/>
              <a:t>trouts</a:t>
            </a:r>
            <a:r>
              <a:rPr lang="en-US" sz="2200" dirty="0" smtClean="0"/>
              <a:t> constitute the </a:t>
            </a:r>
            <a:r>
              <a:rPr lang="en-US" sz="2200" dirty="0" err="1" smtClean="0"/>
              <a:t>salmoniforms</a:t>
            </a:r>
            <a:r>
              <a:rPr lang="en-US" sz="2200" dirty="0" smtClean="0"/>
              <a:t>, characterized by an adipose fin, a triangular flap at the base of the pelvic fin, and the configuration of the last three vertebrae. </a:t>
            </a:r>
            <a:endParaRPr lang="en-US" sz="2200" dirty="0" smtClean="0"/>
          </a:p>
          <a:p>
            <a:pPr>
              <a:spcAft>
                <a:spcPts val="3000"/>
              </a:spcAft>
            </a:pPr>
            <a:r>
              <a:rPr lang="en-US" sz="2200" dirty="0" smtClean="0"/>
              <a:t>Many </a:t>
            </a:r>
            <a:r>
              <a:rPr lang="en-US" sz="2200" dirty="0" err="1" smtClean="0"/>
              <a:t>salmonids</a:t>
            </a:r>
            <a:r>
              <a:rPr lang="en-US" sz="2200" dirty="0" smtClean="0"/>
              <a:t> undergo extensive migrations between fresh and salt water during their lives. </a:t>
            </a:r>
            <a:endParaRPr lang="en-US" sz="2200" dirty="0" smtClean="0"/>
          </a:p>
          <a:p>
            <a:pPr>
              <a:spcAft>
                <a:spcPts val="3000"/>
              </a:spcAft>
            </a:pPr>
            <a:r>
              <a:rPr lang="en-US" sz="2200" dirty="0" err="1" smtClean="0"/>
              <a:t>Osmeriforms</a:t>
            </a:r>
            <a:r>
              <a:rPr lang="en-US" sz="2200" dirty="0" smtClean="0"/>
              <a:t> are generally small, silvery, elongate, water column dwelling fishes such as freshwater smelts, </a:t>
            </a:r>
            <a:r>
              <a:rPr lang="en-US" sz="2200" dirty="0" err="1" smtClean="0"/>
              <a:t>deepsea</a:t>
            </a:r>
            <a:r>
              <a:rPr lang="en-US" sz="2200" dirty="0" smtClean="0"/>
              <a:t> </a:t>
            </a:r>
            <a:r>
              <a:rPr lang="en-US" sz="2200" dirty="0" err="1" smtClean="0"/>
              <a:t>barreleyes</a:t>
            </a:r>
            <a:r>
              <a:rPr lang="en-US" sz="2200" dirty="0" smtClean="0"/>
              <a:t> and </a:t>
            </a:r>
            <a:r>
              <a:rPr lang="en-US" sz="2200" dirty="0" err="1" smtClean="0"/>
              <a:t>slickheads</a:t>
            </a:r>
            <a:r>
              <a:rPr lang="en-US" sz="2200" dirty="0" smtClean="0"/>
              <a:t>, and southern hemisphere </a:t>
            </a:r>
            <a:r>
              <a:rPr lang="en-US" sz="2200" dirty="0" err="1" smtClean="0"/>
              <a:t>Salamanderfish</a:t>
            </a:r>
            <a:r>
              <a:rPr lang="en-US" sz="2200" dirty="0" smtClean="0"/>
              <a:t> and </a:t>
            </a:r>
            <a:r>
              <a:rPr lang="en-US" sz="2200" dirty="0" err="1" smtClean="0"/>
              <a:t>galaxiids</a:t>
            </a:r>
            <a:r>
              <a:rPr lang="en-US" sz="2200" dirty="0" smtClean="0"/>
              <a:t>.</a:t>
            </a:r>
            <a:endParaRPr lang="en-US" sz="2200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381000"/>
            <a:ext cx="91440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omic Sans MS" panose="030F0702030302020204" pitchFamily="-109" charset="0"/>
              </a:rPr>
              <a:t>Protocanthopterygii</a:t>
            </a:r>
            <a:endParaRPr lang="en-US" sz="2800" b="1">
              <a:solidFill>
                <a:srgbClr val="FF0000"/>
              </a:solidFill>
              <a:latin typeface="Comic Sans MS" panose="030F0702030302020204" pitchFamily="-109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914400" y="2057400"/>
            <a:ext cx="6988175" cy="3416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anose="030F0702030302020204" pitchFamily="-109" charset="0"/>
              </a:rPr>
              <a:t>-Lack spines in fins</a:t>
            </a:r>
            <a:endParaRPr lang="en-US">
              <a:solidFill>
                <a:srgbClr val="FF0000"/>
              </a:solidFill>
              <a:latin typeface="Comic Sans MS" panose="030F0702030302020204" pitchFamily="-109" charset="0"/>
            </a:endParaRPr>
          </a:p>
          <a:p>
            <a:endParaRPr lang="en-US">
              <a:solidFill>
                <a:srgbClr val="FF0000"/>
              </a:solidFill>
              <a:latin typeface="Comic Sans MS" panose="030F0702030302020204" pitchFamily="-109" charset="0"/>
            </a:endParaRPr>
          </a:p>
          <a:p>
            <a:r>
              <a:rPr lang="en-US">
                <a:solidFill>
                  <a:srgbClr val="FF0000"/>
                </a:solidFill>
                <a:latin typeface="Comic Sans MS" panose="030F0702030302020204" pitchFamily="-109" charset="0"/>
              </a:rPr>
              <a:t>-Many possess adipose fin (see trout)</a:t>
            </a:r>
            <a:endParaRPr lang="en-US">
              <a:solidFill>
                <a:srgbClr val="FF0000"/>
              </a:solidFill>
              <a:latin typeface="Comic Sans MS" panose="030F0702030302020204" pitchFamily="-109" charset="0"/>
            </a:endParaRPr>
          </a:p>
          <a:p>
            <a:endParaRPr lang="en-US">
              <a:solidFill>
                <a:srgbClr val="FF0000"/>
              </a:solidFill>
              <a:latin typeface="Comic Sans MS" panose="030F0702030302020204" pitchFamily="-109" charset="0"/>
            </a:endParaRPr>
          </a:p>
          <a:p>
            <a:r>
              <a:rPr lang="en-US">
                <a:solidFill>
                  <a:srgbClr val="FF0000"/>
                </a:solidFill>
                <a:latin typeface="Comic Sans MS" panose="030F0702030302020204" pitchFamily="-109" charset="0"/>
              </a:rPr>
              <a:t>-Pelvic fins relatively far back on body</a:t>
            </a:r>
            <a:endParaRPr lang="en-US">
              <a:solidFill>
                <a:srgbClr val="FF0000"/>
              </a:solidFill>
              <a:latin typeface="Comic Sans MS" panose="030F0702030302020204" pitchFamily="-109" charset="0"/>
            </a:endParaRPr>
          </a:p>
          <a:p>
            <a:endParaRPr lang="en-US">
              <a:solidFill>
                <a:srgbClr val="FF0000"/>
              </a:solidFill>
              <a:latin typeface="Comic Sans MS" panose="030F0702030302020204" pitchFamily="-109" charset="0"/>
            </a:endParaRPr>
          </a:p>
          <a:p>
            <a:r>
              <a:rPr lang="en-US">
                <a:solidFill>
                  <a:srgbClr val="FF0000"/>
                </a:solidFill>
                <a:latin typeface="Comic Sans MS" panose="030F0702030302020204" pitchFamily="-109" charset="0"/>
              </a:rPr>
              <a:t>-Physostomous swim bladder</a:t>
            </a:r>
            <a:endParaRPr lang="en-US">
              <a:solidFill>
                <a:srgbClr val="FF0000"/>
              </a:solidFill>
              <a:latin typeface="Comic Sans MS" panose="030F0702030302020204" pitchFamily="-109" charset="0"/>
            </a:endParaRPr>
          </a:p>
          <a:p>
            <a:r>
              <a:rPr lang="en-US">
                <a:solidFill>
                  <a:srgbClr val="FF0000"/>
                </a:solidFill>
                <a:latin typeface="Comic Sans MS" panose="030F0702030302020204" pitchFamily="-109" charset="0"/>
              </a:rPr>
              <a:t>	</a:t>
            </a:r>
            <a:r>
              <a:rPr lang="en-US" sz="2000">
                <a:solidFill>
                  <a:srgbClr val="FF0000"/>
                </a:solidFill>
                <a:latin typeface="Comic Sans MS" panose="030F0702030302020204" pitchFamily="-109" charset="0"/>
              </a:rPr>
              <a:t>-direct connection between gut and swim bladder</a:t>
            </a:r>
            <a:endParaRPr lang="en-US" sz="2000">
              <a:solidFill>
                <a:srgbClr val="FF0000"/>
              </a:solidFill>
              <a:latin typeface="Comic Sans MS" panose="030F0702030302020204" pitchFamily="-109" charset="0"/>
            </a:endParaRPr>
          </a:p>
          <a:p>
            <a:r>
              <a:rPr lang="en-US" sz="2000">
                <a:solidFill>
                  <a:srgbClr val="FF0000"/>
                </a:solidFill>
                <a:latin typeface="Comic Sans MS" panose="030F0702030302020204" pitchFamily="-109" charset="0"/>
              </a:rPr>
              <a:t>	-allows fish to fill swim bladder by gulping air</a:t>
            </a:r>
            <a:endParaRPr lang="en-US">
              <a:solidFill>
                <a:srgbClr val="FF0000"/>
              </a:solidFill>
              <a:latin typeface="Comic Sans MS" panose="030F0702030302020204" pitchFamily="-109" charset="0"/>
            </a:endParaRP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609600" y="1371600"/>
            <a:ext cx="9144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Comic Sans MS" panose="030F0702030302020204" pitchFamily="-109" charset="0"/>
              </a:rPr>
              <a:t>Considered the most basal or ‘primitive’ teleosts.</a:t>
            </a:r>
            <a:endParaRPr lang="en-US">
              <a:solidFill>
                <a:srgbClr val="C00000"/>
              </a:solidFill>
              <a:latin typeface="Comic Sans MS" panose="030F0702030302020204" pitchFamily="-109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00200" y="3962400"/>
            <a:ext cx="3657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962400"/>
            <a:ext cx="220980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300" y="1903412"/>
            <a:ext cx="38481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7658100" y="2208212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3F1E4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209800"/>
            <a:ext cx="40386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3200400" y="48006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3F1E4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05600" y="48006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3F1E4"/>
              </a:solidFill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Salmoniformes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>
            <a:normAutofit/>
          </a:bodyPr>
          <a:lstStyle/>
          <a:p>
            <a:pPr lvl="1"/>
            <a:r>
              <a:rPr lang="en-US" altLang="zh-CN" i="1" dirty="0" err="1" smtClean="0"/>
              <a:t>Oncorhychus</a:t>
            </a:r>
            <a:r>
              <a:rPr lang="en-US" altLang="zh-CN" i="1" dirty="0" smtClean="0"/>
              <a:t> </a:t>
            </a:r>
            <a:r>
              <a:rPr lang="en-US" altLang="zh-CN" i="1" dirty="0" err="1" smtClean="0"/>
              <a:t>keta</a:t>
            </a:r>
            <a:r>
              <a:rPr lang="en-US" altLang="zh-CN" i="1" dirty="0" smtClean="0"/>
              <a:t> </a:t>
            </a:r>
            <a:r>
              <a:rPr lang="zh-CN" altLang="en-US" dirty="0" smtClean="0"/>
              <a:t>大马哈鱼；</a:t>
            </a:r>
            <a:endParaRPr lang="en-US" altLang="zh-CN" dirty="0" smtClean="0"/>
          </a:p>
          <a:p>
            <a:pPr lvl="1"/>
            <a:r>
              <a:rPr lang="en-US" altLang="zh-CN" i="1" dirty="0" err="1" smtClean="0"/>
              <a:t>Hucho</a:t>
            </a:r>
            <a:r>
              <a:rPr lang="en-US" altLang="zh-CN" i="1" dirty="0" smtClean="0"/>
              <a:t> </a:t>
            </a:r>
            <a:r>
              <a:rPr lang="en-US" altLang="zh-CN" i="1" dirty="0" err="1" smtClean="0"/>
              <a:t>tcimen</a:t>
            </a:r>
            <a:r>
              <a:rPr lang="en-US" altLang="zh-CN" i="1" dirty="0" smtClean="0"/>
              <a:t> </a:t>
            </a:r>
            <a:r>
              <a:rPr lang="zh-CN" altLang="en-US" dirty="0" smtClean="0"/>
              <a:t>哲罗鱼；</a:t>
            </a:r>
            <a:endParaRPr lang="en-US" altLang="zh-CN" dirty="0" smtClean="0"/>
          </a:p>
          <a:p>
            <a:pPr lvl="1"/>
            <a:r>
              <a:rPr lang="en-US" altLang="zh-CN" i="1" dirty="0" err="1" smtClean="0"/>
              <a:t>Thymallus</a:t>
            </a:r>
            <a:r>
              <a:rPr lang="en-US" altLang="zh-CN" i="1" dirty="0" smtClean="0"/>
              <a:t> </a:t>
            </a:r>
            <a:r>
              <a:rPr lang="en-US" altLang="zh-CN" i="1" dirty="0" err="1" smtClean="0"/>
              <a:t>arcticus</a:t>
            </a:r>
            <a:r>
              <a:rPr lang="en-US" altLang="zh-CN" i="1" dirty="0" smtClean="0"/>
              <a:t> </a:t>
            </a:r>
            <a:r>
              <a:rPr lang="zh-CN" altLang="en-US" dirty="0" smtClean="0"/>
              <a:t>茴鱼；</a:t>
            </a:r>
            <a:endParaRPr lang="en-US" altLang="zh-CN" dirty="0" smtClean="0"/>
          </a:p>
        </p:txBody>
      </p:sp>
      <p:pic>
        <p:nvPicPr>
          <p:cNvPr id="4" name="Picture 3" descr="茴鱼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200" y="5029200"/>
            <a:ext cx="4320001" cy="1828800"/>
          </a:xfrm>
          <a:prstGeom prst="rect">
            <a:avLst/>
          </a:prstGeom>
        </p:spPr>
      </p:pic>
      <p:pic>
        <p:nvPicPr>
          <p:cNvPr id="5" name="Picture 4" descr="哲罗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95" y="4267200"/>
            <a:ext cx="4090386" cy="1828800"/>
          </a:xfrm>
          <a:prstGeom prst="rect">
            <a:avLst/>
          </a:prstGeom>
        </p:spPr>
      </p:pic>
      <p:pic>
        <p:nvPicPr>
          <p:cNvPr id="6" name="Picture 5" descr="大马哈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562" y="2590800"/>
            <a:ext cx="3233238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Osmeriformes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199"/>
          </a:xfrm>
        </p:spPr>
        <p:txBody>
          <a:bodyPr>
            <a:normAutofit/>
          </a:bodyPr>
          <a:lstStyle/>
          <a:p>
            <a:pPr lvl="1"/>
            <a:r>
              <a:rPr lang="en-US" altLang="zh-CN" i="1" dirty="0" err="1" smtClean="0"/>
              <a:t>Plecoglossus</a:t>
            </a:r>
            <a:r>
              <a:rPr lang="en-US" altLang="zh-CN" i="1" dirty="0" smtClean="0"/>
              <a:t> </a:t>
            </a:r>
            <a:r>
              <a:rPr lang="en-US" altLang="zh-CN" i="1" dirty="0" err="1" smtClean="0"/>
              <a:t>altivelis</a:t>
            </a:r>
            <a:r>
              <a:rPr lang="en-US" altLang="zh-CN" i="1" dirty="0" smtClean="0"/>
              <a:t> </a:t>
            </a:r>
            <a:r>
              <a:rPr lang="zh-CN" altLang="en-US" dirty="0" smtClean="0"/>
              <a:t>香鱼</a:t>
            </a:r>
            <a:r>
              <a:rPr lang="en-US" altLang="zh-CN" dirty="0" smtClean="0"/>
              <a:t> (</a:t>
            </a:r>
            <a:r>
              <a:rPr lang="en-US" altLang="zh-CN" dirty="0" err="1" smtClean="0"/>
              <a:t>ayu</a:t>
            </a:r>
            <a:r>
              <a:rPr lang="en-US" altLang="zh-CN" dirty="0" smtClean="0"/>
              <a:t> or </a:t>
            </a:r>
            <a:r>
              <a:rPr lang="en-US" altLang="zh-CN" dirty="0" err="1" smtClean="0"/>
              <a:t>sweetfish</a:t>
            </a:r>
            <a:r>
              <a:rPr lang="en-US" altLang="zh-CN" dirty="0" smtClean="0"/>
              <a:t>)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lvl="1"/>
            <a:r>
              <a:rPr lang="en-US" altLang="zh-CN" i="1" dirty="0" err="1" smtClean="0"/>
              <a:t>Protosalanx</a:t>
            </a:r>
            <a:r>
              <a:rPr lang="en-US" altLang="zh-CN" i="1" dirty="0" smtClean="0"/>
              <a:t> </a:t>
            </a:r>
            <a:r>
              <a:rPr lang="en-US" altLang="zh-CN" i="1" dirty="0" err="1" smtClean="0"/>
              <a:t>hyalocranius</a:t>
            </a:r>
            <a:r>
              <a:rPr lang="en-US" altLang="zh-CN" dirty="0" smtClean="0"/>
              <a:t> </a:t>
            </a:r>
            <a:r>
              <a:rPr lang="zh-CN" altLang="en-US" dirty="0" smtClean="0"/>
              <a:t>大银鱼</a:t>
            </a:r>
            <a:r>
              <a:rPr lang="en-US" altLang="zh-CN" dirty="0" smtClean="0"/>
              <a:t> (</a:t>
            </a:r>
            <a:r>
              <a:rPr lang="en-US" altLang="zh-CN" dirty="0" err="1" smtClean="0"/>
              <a:t>icefish</a:t>
            </a:r>
            <a:r>
              <a:rPr lang="en-US" altLang="zh-CN" dirty="0" smtClean="0"/>
              <a:t>)</a:t>
            </a:r>
            <a:r>
              <a:rPr lang="zh-CN" altLang="en-US" dirty="0" smtClean="0"/>
              <a:t>；</a:t>
            </a:r>
            <a:endParaRPr lang="en-US" altLang="zh-CN" dirty="0" smtClean="0"/>
          </a:p>
        </p:txBody>
      </p:sp>
      <p:pic>
        <p:nvPicPr>
          <p:cNvPr id="4" name="Picture 3" descr="Sweetfish,_Plecoglossus_altivelis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3810000"/>
            <a:ext cx="5698434" cy="1828800"/>
          </a:xfrm>
          <a:prstGeom prst="rect">
            <a:avLst/>
          </a:prstGeom>
        </p:spPr>
      </p:pic>
      <p:pic>
        <p:nvPicPr>
          <p:cNvPr id="8" name="Picture 7" descr="Protosalanx hyalocrani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634" y="2971800"/>
            <a:ext cx="2676525" cy="533400"/>
          </a:xfrm>
          <a:prstGeom prst="rect">
            <a:avLst/>
          </a:prstGeom>
        </p:spPr>
      </p:pic>
      <p:pic>
        <p:nvPicPr>
          <p:cNvPr id="9" name="Picture 8" descr="大银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634" y="3696389"/>
            <a:ext cx="2679192" cy="1790011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0" y="287338"/>
            <a:ext cx="91440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-109" charset="0"/>
              </a:rPr>
              <a:t>Family </a:t>
            </a:r>
            <a:r>
              <a:rPr lang="en-US" sz="3200" b="1" dirty="0" err="1">
                <a:latin typeface="Comic Sans MS" panose="030F0702030302020204" pitchFamily="-109" charset="0"/>
              </a:rPr>
              <a:t>Esocidae</a:t>
            </a:r>
            <a:r>
              <a:rPr lang="en-US" sz="3200" b="1" dirty="0">
                <a:latin typeface="Comic Sans MS" panose="030F0702030302020204" pitchFamily="-109" charset="0"/>
              </a:rPr>
              <a:t> – the pikes</a:t>
            </a:r>
            <a:endParaRPr lang="en-US" sz="2800" b="1" dirty="0">
              <a:latin typeface="Comic Sans MS" panose="030F0702030302020204" pitchFamily="-109" charset="0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457200" y="1066800"/>
            <a:ext cx="8458200" cy="51860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dirty="0">
                <a:latin typeface="Comic Sans MS" panose="030F0702030302020204" pitchFamily="-109" charset="0"/>
              </a:rPr>
              <a:t>Elongate lie-in-wait predators</a:t>
            </a:r>
            <a:endParaRPr lang="en-US" sz="2800" dirty="0">
              <a:latin typeface="Comic Sans MS" panose="030F0702030302020204" pitchFamily="-109" charset="0"/>
            </a:endParaRPr>
          </a:p>
          <a:p>
            <a:endParaRPr lang="en-US" sz="1800" dirty="0">
              <a:latin typeface="Comic Sans MS" panose="030F0702030302020204" pitchFamily="-109" charset="0"/>
            </a:endParaRPr>
          </a:p>
          <a:p>
            <a:r>
              <a:rPr lang="en-US" sz="2800" dirty="0">
                <a:latin typeface="Comic Sans MS" panose="030F0702030302020204" pitchFamily="-109" charset="0"/>
              </a:rPr>
              <a:t>Only five species:  </a:t>
            </a:r>
            <a:endParaRPr lang="en-US" sz="2800" dirty="0" smtClean="0">
              <a:latin typeface="Comic Sans MS" panose="030F0702030302020204" pitchFamily="-109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  <a:latin typeface="Comic Sans MS" panose="030F0702030302020204" pitchFamily="-109" charset="0"/>
              </a:rPr>
              <a:t>northern pike (</a:t>
            </a:r>
            <a:r>
              <a:rPr lang="en-US" i="1" dirty="0" err="1" smtClean="0">
                <a:solidFill>
                  <a:srgbClr val="FF0000"/>
                </a:solidFill>
                <a:latin typeface="Comic Sans MS" panose="030F0702030302020204" pitchFamily="-109" charset="0"/>
              </a:rPr>
              <a:t>Esox</a:t>
            </a:r>
            <a:r>
              <a:rPr lang="en-US" i="1" dirty="0" smtClean="0">
                <a:solidFill>
                  <a:srgbClr val="FF0000"/>
                </a:solidFill>
                <a:latin typeface="Comic Sans MS" panose="030F0702030302020204" pitchFamily="-109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omic Sans MS" panose="030F0702030302020204" pitchFamily="-109" charset="0"/>
              </a:rPr>
              <a:t>lucius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-109" charset="0"/>
              </a:rPr>
              <a:t>)</a:t>
            </a:r>
            <a:endParaRPr lang="en-US" dirty="0" smtClean="0">
              <a:solidFill>
                <a:srgbClr val="FF0000"/>
              </a:solidFill>
              <a:latin typeface="Comic Sans MS" panose="030F0702030302020204" pitchFamily="-109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Comic Sans MS" panose="030F0702030302020204" pitchFamily="-109" charset="0"/>
              </a:rPr>
              <a:t>muskellunge </a:t>
            </a:r>
            <a:r>
              <a:rPr lang="en-US" dirty="0">
                <a:latin typeface="Comic Sans MS" panose="030F0702030302020204" pitchFamily="-109" charset="0"/>
              </a:rPr>
              <a:t>(</a:t>
            </a:r>
            <a:r>
              <a:rPr lang="en-US" i="1" dirty="0" err="1">
                <a:latin typeface="Comic Sans MS" panose="030F0702030302020204" pitchFamily="-109" charset="0"/>
              </a:rPr>
              <a:t>Esox</a:t>
            </a:r>
            <a:r>
              <a:rPr lang="en-US" i="1" dirty="0">
                <a:latin typeface="Comic Sans MS" panose="030F0702030302020204" pitchFamily="-109" charset="0"/>
              </a:rPr>
              <a:t> </a:t>
            </a:r>
            <a:r>
              <a:rPr lang="en-US" i="1" dirty="0" err="1">
                <a:latin typeface="Comic Sans MS" panose="030F0702030302020204" pitchFamily="-109" charset="0"/>
              </a:rPr>
              <a:t>masquinongy</a:t>
            </a:r>
            <a:r>
              <a:rPr lang="en-US" dirty="0">
                <a:latin typeface="Comic Sans MS" panose="030F0702030302020204" pitchFamily="-109" charset="0"/>
              </a:rPr>
              <a:t>)</a:t>
            </a:r>
            <a:endParaRPr lang="en-US" dirty="0">
              <a:latin typeface="Comic Sans MS" panose="030F0702030302020204" pitchFamily="-109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mic Sans MS" panose="030F0702030302020204" pitchFamily="-109" charset="0"/>
              </a:rPr>
              <a:t>Grass/</a:t>
            </a:r>
            <a:r>
              <a:rPr lang="en-US" dirty="0" err="1">
                <a:latin typeface="Comic Sans MS" panose="030F0702030302020204" pitchFamily="-109" charset="0"/>
              </a:rPr>
              <a:t>redfin</a:t>
            </a:r>
            <a:r>
              <a:rPr lang="en-US" dirty="0">
                <a:latin typeface="Comic Sans MS" panose="030F0702030302020204" pitchFamily="-109" charset="0"/>
              </a:rPr>
              <a:t> pickerels (</a:t>
            </a:r>
            <a:r>
              <a:rPr lang="en-US" i="1" dirty="0" err="1">
                <a:latin typeface="Comic Sans MS" panose="030F0702030302020204" pitchFamily="-109" charset="0"/>
              </a:rPr>
              <a:t>Esox</a:t>
            </a:r>
            <a:r>
              <a:rPr lang="en-US" i="1" dirty="0">
                <a:latin typeface="Comic Sans MS" panose="030F0702030302020204" pitchFamily="-109" charset="0"/>
              </a:rPr>
              <a:t> </a:t>
            </a:r>
            <a:r>
              <a:rPr lang="en-US" i="1" dirty="0" err="1">
                <a:latin typeface="Comic Sans MS" panose="030F0702030302020204" pitchFamily="-109" charset="0"/>
              </a:rPr>
              <a:t>americanus</a:t>
            </a:r>
            <a:r>
              <a:rPr lang="en-US" dirty="0">
                <a:latin typeface="Comic Sans MS" panose="030F0702030302020204" pitchFamily="-109" charset="0"/>
              </a:rPr>
              <a:t>)</a:t>
            </a:r>
            <a:endParaRPr lang="en-US" dirty="0">
              <a:latin typeface="Comic Sans MS" panose="030F0702030302020204" pitchFamily="-109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mic Sans MS" panose="030F0702030302020204" pitchFamily="-109" charset="0"/>
              </a:rPr>
              <a:t>chain pickerel (</a:t>
            </a:r>
            <a:r>
              <a:rPr lang="en-US" i="1" dirty="0" err="1">
                <a:latin typeface="Comic Sans MS" panose="030F0702030302020204" pitchFamily="-109" charset="0"/>
              </a:rPr>
              <a:t>Esox</a:t>
            </a:r>
            <a:r>
              <a:rPr lang="en-US" i="1" dirty="0">
                <a:latin typeface="Comic Sans MS" panose="030F0702030302020204" pitchFamily="-109" charset="0"/>
              </a:rPr>
              <a:t> </a:t>
            </a:r>
            <a:r>
              <a:rPr lang="en-US" i="1" dirty="0" err="1">
                <a:latin typeface="Comic Sans MS" panose="030F0702030302020204" pitchFamily="-109" charset="0"/>
              </a:rPr>
              <a:t>niger</a:t>
            </a:r>
            <a:r>
              <a:rPr lang="en-US" dirty="0">
                <a:latin typeface="Comic Sans MS" panose="030F0702030302020204" pitchFamily="-109" charset="0"/>
              </a:rPr>
              <a:t>)</a:t>
            </a:r>
            <a:endParaRPr lang="en-US" dirty="0" smtClean="0">
              <a:latin typeface="Comic Sans MS" panose="030F0702030302020204" pitchFamily="-109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  <a:latin typeface="Comic Sans MS" panose="030F0702030302020204" pitchFamily="-109" charset="0"/>
              </a:rPr>
              <a:t>Amur pike (</a:t>
            </a:r>
            <a:r>
              <a:rPr lang="en-US" i="1" dirty="0" err="1" smtClean="0">
                <a:solidFill>
                  <a:srgbClr val="FF0000"/>
                </a:solidFill>
                <a:latin typeface="Comic Sans MS" panose="030F0702030302020204" pitchFamily="-109" charset="0"/>
              </a:rPr>
              <a:t>Esox</a:t>
            </a:r>
            <a:r>
              <a:rPr lang="en-US" i="1" dirty="0" smtClean="0">
                <a:solidFill>
                  <a:srgbClr val="FF0000"/>
                </a:solidFill>
                <a:latin typeface="Comic Sans MS" panose="030F0702030302020204" pitchFamily="-109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omic Sans MS" panose="030F0702030302020204" pitchFamily="-109" charset="0"/>
              </a:rPr>
              <a:t>reichertii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-109" charset="0"/>
              </a:rPr>
              <a:t>)</a:t>
            </a:r>
            <a:endParaRPr lang="en-US" dirty="0" smtClean="0">
              <a:solidFill>
                <a:srgbClr val="FF0000"/>
              </a:solidFill>
              <a:latin typeface="Comic Sans MS" panose="030F0702030302020204" pitchFamily="-109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 smtClean="0">
              <a:latin typeface="Comic Sans MS" panose="030F0702030302020204" pitchFamily="-109" charset="0"/>
            </a:endParaRPr>
          </a:p>
          <a:p>
            <a:r>
              <a:rPr lang="en-US" sz="2800" dirty="0">
                <a:latin typeface="Comic Sans MS" panose="030F0702030302020204" pitchFamily="-109" charset="0"/>
              </a:rPr>
              <a:t>Huge economic importance</a:t>
            </a:r>
            <a:endParaRPr lang="en-US" sz="2800" dirty="0">
              <a:latin typeface="Comic Sans MS" panose="030F0702030302020204" pitchFamily="-109" charset="0"/>
            </a:endParaRPr>
          </a:p>
          <a:p>
            <a:r>
              <a:rPr lang="en-US" sz="2800" dirty="0">
                <a:latin typeface="Comic Sans MS" panose="030F0702030302020204" pitchFamily="-109" charset="0"/>
              </a:rPr>
              <a:t>as </a:t>
            </a:r>
            <a:r>
              <a:rPr lang="en-US" sz="2800" dirty="0" err="1">
                <a:latin typeface="Comic Sans MS" panose="030F0702030302020204" pitchFamily="-109" charset="0"/>
              </a:rPr>
              <a:t>sportfish</a:t>
            </a:r>
            <a:r>
              <a:rPr lang="en-US" sz="2800" dirty="0">
                <a:latin typeface="Comic Sans MS" panose="030F0702030302020204" pitchFamily="-109" charset="0"/>
              </a:rPr>
              <a:t>!</a:t>
            </a:r>
            <a:endParaRPr lang="en-US" sz="2800" dirty="0">
              <a:latin typeface="Comic Sans MS" panose="030F0702030302020204" pitchFamily="-109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Comic Sans MS" panose="030F0702030302020204" pitchFamily="-109" charset="0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10200" y="4953000"/>
            <a:ext cx="24384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676400"/>
            <a:ext cx="23812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438400"/>
            <a:ext cx="250825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3276600"/>
            <a:ext cx="146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810000"/>
            <a:ext cx="14478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4267200"/>
            <a:ext cx="19812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Northen pik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2590800"/>
            <a:ext cx="3225800" cy="274320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Euteleosts - </a:t>
            </a:r>
            <a:r>
              <a:rPr lang="en-US" dirty="0" err="1" smtClean="0"/>
              <a:t>Neoteleostei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n-US" sz="2200" dirty="0" smtClean="0"/>
              <a:t>the remaining 335 families and 17,000+ species – are collectively placed in the unranked taxonomic category </a:t>
            </a:r>
            <a:r>
              <a:rPr lang="en-US" sz="2200" dirty="0" err="1" smtClean="0"/>
              <a:t>Neoteleostei</a:t>
            </a:r>
            <a:r>
              <a:rPr lang="en-US" sz="2200" dirty="0" smtClean="0"/>
              <a:t>. </a:t>
            </a:r>
            <a:endParaRPr lang="en-US" sz="2200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p="http://schemas.openxmlformats.org/presentationml/2006/main">
  <p:tag name="TIMING" val="|2.6|13.2|7.9"/>
</p:tagLst>
</file>

<file path=ppt/tags/tag10.xml><?xml version="1.0" encoding="utf-8"?>
<p:tagLst xmlns:p="http://schemas.openxmlformats.org/presentationml/2006/main">
  <p:tag name="TIMING" val="|2.1|9.1|3.4|41.7|3.7"/>
</p:tagLst>
</file>

<file path=ppt/tags/tag11.xml><?xml version="1.0" encoding="utf-8"?>
<p:tagLst xmlns:p="http://schemas.openxmlformats.org/presentationml/2006/main">
  <p:tag name="TIMING" val="|27.5|2.7|2|11.4|35.6"/>
</p:tagLst>
</file>

<file path=ppt/tags/tag12.xml><?xml version="1.0" encoding="utf-8"?>
<p:tagLst xmlns:p="http://schemas.openxmlformats.org/presentationml/2006/main">
  <p:tag name="KSO_WPP_MARK_KEY" val="c102f0c1-2e4f-4764-9bef-196184b3382f"/>
  <p:tag name="COMMONDATA" val="eyJoZGlkIjoiNGMyZDY0N2IzZjNhMzQ0MTE3NzZiOTUyZGIzNWE4NjcifQ=="/>
</p:tagLst>
</file>

<file path=ppt/tags/tag2.xml><?xml version="1.0" encoding="utf-8"?>
<p:tagLst xmlns:p="http://schemas.openxmlformats.org/presentationml/2006/main">
  <p:tag name="TIMING" val="|1.4|42.8|32.4"/>
</p:tagLst>
</file>

<file path=ppt/tags/tag3.xml><?xml version="1.0" encoding="utf-8"?>
<p:tagLst xmlns:p="http://schemas.openxmlformats.org/presentationml/2006/main">
  <p:tag name="TIMING" val="|15.9|3.9|41.3|33.4"/>
</p:tagLst>
</file>

<file path=ppt/tags/tag4.xml><?xml version="1.0" encoding="utf-8"?>
<p:tagLst xmlns:p="http://schemas.openxmlformats.org/presentationml/2006/main">
  <p:tag name="TIMING" val="|48.3|2.8|2.7|10.5|2.9"/>
</p:tagLst>
</file>

<file path=ppt/tags/tag5.xml><?xml version="1.0" encoding="utf-8"?>
<p:tagLst xmlns:p="http://schemas.openxmlformats.org/presentationml/2006/main">
  <p:tag name="TIMING" val="|12.9|4.1|3.4|4.2|2.6|25|36.3"/>
</p:tagLst>
</file>

<file path=ppt/tags/tag6.xml><?xml version="1.0" encoding="utf-8"?>
<p:tagLst xmlns:p="http://schemas.openxmlformats.org/presentationml/2006/main">
  <p:tag name="TIMING" val="|1.4"/>
</p:tagLst>
</file>

<file path=ppt/tags/tag7.xml><?xml version="1.0" encoding="utf-8"?>
<p:tagLst xmlns:p="http://schemas.openxmlformats.org/presentationml/2006/main">
  <p:tag name="TIMING" val="|32.3|25.2"/>
</p:tagLst>
</file>

<file path=ppt/tags/tag8.xml><?xml version="1.0" encoding="utf-8"?>
<p:tagLst xmlns:p="http://schemas.openxmlformats.org/presentationml/2006/main">
  <p:tag name="TIMING" val="|1.5"/>
</p:tagLst>
</file>

<file path=ppt/tags/tag9.xml><?xml version="1.0" encoding="utf-8"?>
<p:tagLst xmlns:p="http://schemas.openxmlformats.org/presentationml/2006/main">
  <p:tag name="TIMING" val="|7.3|6|10.6|2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3946</Words>
  <Application>WPS 演示</Application>
  <PresentationFormat>全屏显示(4:3)</PresentationFormat>
  <Paragraphs>175</Paragraphs>
  <Slides>22</Slides>
  <Notes>8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Arial</vt:lpstr>
      <vt:lpstr>宋体</vt:lpstr>
      <vt:lpstr>Wingdings</vt:lpstr>
      <vt:lpstr>Arial</vt:lpstr>
      <vt:lpstr>Comic Sans MS</vt:lpstr>
      <vt:lpstr>Century Gothic</vt:lpstr>
      <vt:lpstr>Calibri</vt:lpstr>
      <vt:lpstr>微软雅黑</vt:lpstr>
      <vt:lpstr>Arial Unicode MS</vt:lpstr>
      <vt:lpstr>Times New Roman</vt:lpstr>
      <vt:lpstr>Office Theme</vt:lpstr>
      <vt:lpstr>Lesson  8 Taxonomy II</vt:lpstr>
      <vt:lpstr>PowerPoint 演示文稿</vt:lpstr>
      <vt:lpstr>Euteleostei</vt:lpstr>
      <vt:lpstr>Protacanthopterygians</vt:lpstr>
      <vt:lpstr>PowerPoint 演示文稿</vt:lpstr>
      <vt:lpstr>Salmoniformes</vt:lpstr>
      <vt:lpstr>Osmeriformes</vt:lpstr>
      <vt:lpstr>PowerPoint 演示文稿</vt:lpstr>
      <vt:lpstr>Euteleosts - Neoteleostei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Paracanthopterygii</vt:lpstr>
      <vt:lpstr>PowerPoint 演示文稿</vt:lpstr>
      <vt:lpstr>PowerPoint 演示文稿</vt:lpstr>
      <vt:lpstr>PowerPoint 演示文稿</vt:lpstr>
      <vt:lpstr>Zeiformes &amp; Lampridiformes </vt:lpstr>
      <vt:lpstr>Presentation for next week (Nov 28)</vt:lpstr>
      <vt:lpstr>HWK</vt:lpstr>
      <vt:lpstr>Have a nice week!</vt:lpstr>
    </vt:vector>
  </TitlesOfParts>
  <Company>unl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Li, Chenhong</dc:creator>
  <cp:lastModifiedBy>李晨虹</cp:lastModifiedBy>
  <cp:revision>328</cp:revision>
  <dcterms:created xsi:type="dcterms:W3CDTF">2020-03-25T11:28:00Z</dcterms:created>
  <dcterms:modified xsi:type="dcterms:W3CDTF">2022-11-06T07:09:05Z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56ED8C84A668441DAED716BEAC567BB6</vt:lpwstr>
  </property>
  <property fmtid="{D5CDD505-2E9C-101B-9397-08002B2CF9AE}" pid="3" name="KSOProductBuildVer">
    <vt:lpwstr>2052-11.1.0.12598</vt:lpwstr>
  </property>
</Properties>
</file>